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3" r:id="rId1"/>
  </p:sldMasterIdLst>
  <p:notesMasterIdLst>
    <p:notesMasterId r:id="rId41"/>
  </p:notesMasterIdLst>
  <p:sldIdLst>
    <p:sldId id="259" r:id="rId2"/>
    <p:sldId id="446" r:id="rId3"/>
    <p:sldId id="454" r:id="rId4"/>
    <p:sldId id="369" r:id="rId5"/>
    <p:sldId id="352" r:id="rId6"/>
    <p:sldId id="345" r:id="rId7"/>
    <p:sldId id="354" r:id="rId8"/>
    <p:sldId id="355" r:id="rId9"/>
    <p:sldId id="356" r:id="rId10"/>
    <p:sldId id="351" r:id="rId11"/>
    <p:sldId id="361" r:id="rId12"/>
    <p:sldId id="365" r:id="rId13"/>
    <p:sldId id="362" r:id="rId14"/>
    <p:sldId id="363" r:id="rId15"/>
    <p:sldId id="347" r:id="rId16"/>
    <p:sldId id="448" r:id="rId17"/>
    <p:sldId id="359" r:id="rId18"/>
    <p:sldId id="275" r:id="rId19"/>
    <p:sldId id="278" r:id="rId20"/>
    <p:sldId id="439" r:id="rId21"/>
    <p:sldId id="440" r:id="rId22"/>
    <p:sldId id="455" r:id="rId23"/>
    <p:sldId id="456" r:id="rId24"/>
    <p:sldId id="457" r:id="rId25"/>
    <p:sldId id="444" r:id="rId26"/>
    <p:sldId id="435" r:id="rId27"/>
    <p:sldId id="436" r:id="rId28"/>
    <p:sldId id="437" r:id="rId29"/>
    <p:sldId id="372" r:id="rId30"/>
    <p:sldId id="371" r:id="rId31"/>
    <p:sldId id="434" r:id="rId32"/>
    <p:sldId id="445" r:id="rId33"/>
    <p:sldId id="438" r:id="rId34"/>
    <p:sldId id="442" r:id="rId35"/>
    <p:sldId id="449" r:id="rId36"/>
    <p:sldId id="450" r:id="rId37"/>
    <p:sldId id="451" r:id="rId38"/>
    <p:sldId id="452" r:id="rId39"/>
    <p:sldId id="453" r:id="rId40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9063"/>
    <p:restoredTop sz="99187" autoAdjust="0"/>
  </p:normalViewPr>
  <p:slideViewPr>
    <p:cSldViewPr>
      <p:cViewPr>
        <p:scale>
          <a:sx n="130" d="100"/>
          <a:sy n="130" d="100"/>
        </p:scale>
        <p:origin x="-392" y="10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9.emf"/><Relationship Id="rId1" Type="http://schemas.openxmlformats.org/officeDocument/2006/relationships/image" Target="../media/image10.emf"/><Relationship Id="rId4" Type="http://schemas.openxmlformats.org/officeDocument/2006/relationships/image" Target="../media/image12.emf"/></Relationships>
</file>

<file path=ppt/media/image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tiff>
</file>

<file path=ppt/media/image21.png>
</file>

<file path=ppt/media/image4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+mn-ea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95E3861-ADBA-E64B-8BDE-B560D4251974}" type="datetime1">
              <a:rPr lang="pt-BR"/>
              <a:pPr>
                <a:defRPr/>
              </a:pPr>
              <a:t>14/03/2021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+mn-ea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701C81F1-2AB8-724A-A930-45572E4C05A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914474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Espaço Reservado para Imagem de Slide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7" name="Espaço Reservado para Anotaçõ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pt-BR"/>
          </a:p>
        </p:txBody>
      </p:sp>
      <p:sp>
        <p:nvSpPr>
          <p:cNvPr id="16388" name="Espaço Reservado para Número de Slide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3227CEC0-52CF-784A-BB11-13B22D6A57B4}" type="slidenum">
              <a:rPr lang="pt-BR"/>
              <a:pPr/>
              <a:t>1</a:t>
            </a:fld>
            <a:endParaRPr lang="pt-B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4405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78369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5717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56676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25165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71034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1366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03958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61916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9973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46026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43293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63432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8690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82840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0502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5547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6027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5212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41275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01C81F1-2AB8-724A-A930-45572E4C05AD}" type="slidenum">
              <a:rPr lang="pt-BR" smtClean="0"/>
              <a:pPr>
                <a:defRPr/>
              </a:pPr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899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FFE660-E18E-E148-A882-B64DAE04E8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7EBC54-2F0B-524D-B1FD-F0456A5487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300C76-0314-DC49-9F6A-9E7F7F355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3/14/21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EF7609-CD06-3B40-B84A-6BECF525B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2B36A6-49B2-4842-B7D9-39C7143A0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036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0B1ADF-1FBD-2749-A783-492783457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230C398-3B99-E341-BE46-C5DF9277BF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B31D118-88C0-CB47-BEB8-3B378BA27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3/14/21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D1B6037-2882-DD40-A832-4AB252007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C20E9B-CC51-A14A-9AB3-61FE03036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5629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73F04-949B-4E40-ADA6-D4B607EB7F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6D1908A-210B-C84C-A5A6-98FBB206C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87BB3E1-D61C-9943-B894-506A34276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3/14/21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159CEB-86EB-0140-B26D-2AC2EB8D1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3D40CB-D407-8D40-80AB-6BA61E85C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631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62000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371600" y="762000"/>
            <a:ext cx="3810000" cy="5715000"/>
          </a:xfrm>
        </p:spPr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5334000" y="762000"/>
            <a:ext cx="3810000" cy="2781300"/>
          </a:xfrm>
        </p:spPr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5334000" y="3695700"/>
            <a:ext cx="3810000" cy="2781300"/>
          </a:xfrm>
        </p:spPr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B778E4E9-AF9F-9948-82F6-0181B6BB0B4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E6FBD9A1-703A-4F4E-A771-5E6E3D49441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FA25A9BA-48E5-F448-A0A1-9B994711E54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CA94ECD-21B1-2849-A531-02F46ED26D2C}" type="slidenum">
              <a:rPr lang="en-US" altLang="pt-BR"/>
              <a:pPr/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896323970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09326E-F5E0-6B42-AC58-715F0E418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1826373-B8CF-FC42-999F-C6638BB19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6063E4-86E6-F949-BD33-8A839B7F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28D29-1ECB-41DF-951B-2A23F95AD026}" type="datetimeFigureOut">
              <a:rPr lang="en-US" smtClean="0"/>
              <a:t>3/14/21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B495DE-6860-974F-850F-15F4FC214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A5585D1-601A-9945-89FA-8F833F8DB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3F4F-51B2-42EE-AFA2-40C4572185C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637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F7FE47-8956-064A-96C3-F905FFA25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6934EA5-C24E-8B47-9E00-679180260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658669-A50D-D847-88C6-819A9D55C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3/14/21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5E4B84-F72E-5845-83AD-7CB32D2B7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43ABD9A-1866-0945-9C21-16BB6E56C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835801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2EF602-D347-5D41-ACAA-622C11DE0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6471E3-966F-1E44-911D-88D4C84912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1273179-6383-9048-B9AF-4684E6C46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BF8D246-5F15-A542-BE40-4F659D0D6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3/14/21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BAA8343-5660-3240-BF4B-9E26800DD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3EFF417-A6FA-7A44-9721-FA244B55F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82412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022862-020C-A744-8E45-45D32AE08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76DE86C-E48C-D844-9F31-EFCF511D2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FF55543-DBA9-0341-B80E-4F26E6BA9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E046C09-13AE-BD49-B700-3105A15D66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1ADB90E-69E5-A641-B85D-EDF1B7660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E5F3AF2-7B4B-B842-A34C-A7699DC35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3/14/21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A0ED152-404A-FC4C-8C98-30265E4DA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E2A90DB-B397-B749-8516-D4A5311F2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07916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5FEC85-402F-C448-BCCF-D698EB010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CB28EC7-50B3-5B40-8378-B356C9000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3/14/21</a:t>
            </a:fld>
            <a:endParaRPr lang="en-US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880FE98-784E-CD49-B8F5-BB0F4B803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5FE460D-8730-5D4B-95A5-78E61E1BB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324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2BAB39B-9522-8941-B2C0-6191D54F8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3/14/21</a:t>
            </a:fld>
            <a:endParaRPr lang="en-US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CB4A831-265B-D24A-AC00-7B4C56999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9DB2BA1-10C1-9A47-A24D-DFE4A6389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083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FCFA7A-4E0E-C14E-9EC0-2DF6BDD54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3D9E59-9D7D-754E-AB33-4D54D72FB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400EB5C-0B49-8242-857F-4E0B76076B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22118A0-73F1-CD42-831B-67EF4B98A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3/14/21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D9630EC-1FA2-2944-9E93-0E2AF2902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D887B7E-7903-D249-BB9B-275D743CD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419683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5745D6-4500-0541-953B-9037D3FF5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6696D59-56E3-C24D-ACEF-53CA8BF141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A303A34-F566-9C45-BF1C-76D1E8E4FB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3248FD4-7286-AC48-97AF-34C64EE8E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3/14/21</a:t>
            </a:fld>
            <a:endParaRPr lang="en-US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5C3B70D-C36A-0649-B7A0-4DC004AE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5DB132E-86B3-F84A-A180-656A7759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884017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B484AD2-4B46-174B-A595-48F977163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68694A-2D91-144B-B101-F14C8E4742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65BFCDA-EA55-884B-A6FF-3AC865DB0C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3/14/21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15E9D8-8715-094B-9811-0B99218D73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C4271C-6528-6E40-9D6D-35BFFBF3E1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746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</p:sldLayoutIdLst>
  <p:transition>
    <p:fade thruBlk="1"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epsic.bvsalud.org/pdf/avp/v11n2/v11n2a15.pdf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emf"/><Relationship Id="rId5" Type="http://schemas.openxmlformats.org/officeDocument/2006/relationships/oleObject" Target="../embeddings/oleObject3.bin"/><Relationship Id="rId10" Type="http://schemas.openxmlformats.org/officeDocument/2006/relationships/image" Target="../media/image12.emf"/><Relationship Id="rId4" Type="http://schemas.openxmlformats.org/officeDocument/2006/relationships/image" Target="../media/image10.emf"/><Relationship Id="rId9" Type="http://schemas.openxmlformats.org/officeDocument/2006/relationships/oleObject" Target="../embeddings/oleObject5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../materiais/Consiste&#770;ncia%20Interna.xl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16290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942996" y="4267832"/>
            <a:ext cx="3604497" cy="1297115"/>
          </a:xfrm>
        </p:spPr>
        <p:txBody>
          <a:bodyPr anchor="t">
            <a:normAutofit/>
          </a:bodyPr>
          <a:lstStyle/>
          <a:p>
            <a:pPr algn="l"/>
            <a:r>
              <a:rPr lang="pt-BR" sz="3500" b="1">
                <a:solidFill>
                  <a:srgbClr val="000000"/>
                </a:solidFill>
              </a:rPr>
              <a:t>Teoria de Resposta ao Item com R</a:t>
            </a:r>
            <a:endParaRPr lang="en-US" sz="3500">
              <a:solidFill>
                <a:srgbClr val="000000"/>
              </a:solidFill>
            </a:endParaRP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43224" y="3428999"/>
            <a:ext cx="3604268" cy="838831"/>
          </a:xfrm>
        </p:spPr>
        <p:txBody>
          <a:bodyPr anchor="b">
            <a:normAutofit/>
          </a:bodyPr>
          <a:lstStyle/>
          <a:p>
            <a:pPr algn="l" eaLnBrk="1" hangingPunct="1"/>
            <a:r>
              <a:rPr lang="pt-BR" sz="1000" dirty="0">
                <a:solidFill>
                  <a:srgbClr val="000000"/>
                </a:solidFill>
              </a:rPr>
              <a:t>Dr. Ricardo Primi</a:t>
            </a:r>
          </a:p>
          <a:p>
            <a:pPr algn="l" eaLnBrk="1" hangingPunct="1"/>
            <a:r>
              <a:rPr lang="pt-BR" sz="1000" dirty="0">
                <a:solidFill>
                  <a:srgbClr val="000000"/>
                </a:solidFill>
              </a:rPr>
              <a:t>Programa de Mestrado e Doutorado em Avaliação Psicológica</a:t>
            </a:r>
          </a:p>
          <a:p>
            <a:pPr algn="l" eaLnBrk="1" hangingPunct="1"/>
            <a:r>
              <a:rPr lang="pt-BR" sz="1000" dirty="0">
                <a:solidFill>
                  <a:srgbClr val="000000"/>
                </a:solidFill>
              </a:rPr>
              <a:t>Universidade São Francisco</a:t>
            </a:r>
          </a:p>
        </p:txBody>
      </p:sp>
      <p:sp>
        <p:nvSpPr>
          <p:cNvPr id="76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409865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245FED0-774D-7249-997E-93747C2B1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352" y="2919503"/>
            <a:ext cx="3106320" cy="1933393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716016" y="1700808"/>
            <a:ext cx="4136314" cy="3216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8095" y="585216"/>
            <a:ext cx="7418069" cy="1499616"/>
          </a:xfrm>
        </p:spPr>
        <p:txBody>
          <a:bodyPr>
            <a:normAutofit/>
          </a:bodyPr>
          <a:lstStyle/>
          <a:p>
            <a:r>
              <a:rPr lang="pt-BR" dirty="0"/>
              <a:t>Rede </a:t>
            </a:r>
            <a:r>
              <a:rPr lang="pt-BR" dirty="0" err="1"/>
              <a:t>nomológica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68096" y="2286000"/>
            <a:ext cx="3566160" cy="4023360"/>
          </a:xfrm>
        </p:spPr>
        <p:txBody>
          <a:bodyPr>
            <a:normAutofit/>
          </a:bodyPr>
          <a:lstStyle/>
          <a:p>
            <a:r>
              <a:rPr lang="en-US" altLang="x-none" dirty="0" err="1"/>
              <a:t>Trochim</a:t>
            </a:r>
            <a:r>
              <a:rPr lang="en-US" altLang="x-none" dirty="0"/>
              <a:t>, William M. The Research Methods Knowledge Base, 2nd Edition. Internet WWW page, at URL: &lt;http://</a:t>
            </a:r>
            <a:r>
              <a:rPr lang="en-US" altLang="x-none" dirty="0" err="1"/>
              <a:t>www.socialresearchmethods.net</a:t>
            </a:r>
            <a:r>
              <a:rPr lang="en-US" altLang="x-none" dirty="0"/>
              <a:t>/kb/&gt; (version current as of October 20, 2006).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908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Métodos para se estimar precisão</a:t>
            </a:r>
          </a:p>
        </p:txBody>
      </p:sp>
      <p:graphicFrame>
        <p:nvGraphicFramePr>
          <p:cNvPr id="4" name="Group 4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069183"/>
              </p:ext>
            </p:extLst>
          </p:nvPr>
        </p:nvGraphicFramePr>
        <p:xfrm>
          <a:off x="611560" y="2276872"/>
          <a:ext cx="8064897" cy="3103952"/>
        </p:xfrm>
        <a:graphic>
          <a:graphicData uri="http://schemas.openxmlformats.org/drawingml/2006/table">
            <a:tbl>
              <a:tblPr/>
              <a:tblGrid>
                <a:gridCol w="26779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44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12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0012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Método</a:t>
                      </a:r>
                      <a:endParaRPr kumimoji="0" lang="pt-BR" altLang="x-none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Tipo</a:t>
                      </a:r>
                      <a:endParaRPr kumimoji="0" lang="pt-BR" altLang="x-none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Fonte de erro</a:t>
                      </a:r>
                      <a:endParaRPr kumimoji="0" lang="pt-BR" altLang="x-none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36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Teste-</a:t>
                      </a:r>
                      <a:r>
                        <a:rPr kumimoji="0" lang="pt-BR" altLang="x-none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Reteste</a:t>
                      </a:r>
                      <a:endParaRPr kumimoji="0" lang="pt-BR" altLang="x-none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Estabilidade</a:t>
                      </a:r>
                      <a:endParaRPr kumimoji="0" lang="pt-BR" altLang="x-none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Fatores ligados ao </a:t>
                      </a:r>
                      <a:r>
                        <a:rPr kumimoji="0" lang="pt-BR" altLang="x-none" sz="12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tempo</a:t>
                      </a: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 ou à situação específica (desatenção, chute, etc..)</a:t>
                      </a:r>
                      <a:endParaRPr kumimoji="0" lang="pt-BR" altLang="x-none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7116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Alfa de </a:t>
                      </a:r>
                      <a:r>
                        <a:rPr kumimoji="0" lang="pt-BR" altLang="x-none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Cronbach</a:t>
                      </a:r>
                      <a:endParaRPr kumimoji="0" lang="pt-BR" altLang="x-none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Metades (Split-</a:t>
                      </a:r>
                      <a:r>
                        <a:rPr kumimoji="0" lang="pt-BR" altLang="x-none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Half</a:t>
                      </a: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pt-BR" altLang="x-none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Consistência interna</a:t>
                      </a:r>
                      <a:endParaRPr kumimoji="0" lang="pt-BR" altLang="x-none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Fatores ligados ao </a:t>
                      </a:r>
                      <a:r>
                        <a:rPr kumimoji="0" lang="pt-BR" altLang="x-none" sz="12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conteúdo</a:t>
                      </a: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 dos itens à homogeneidade da amostra de itens em relação ao conteúdo</a:t>
                      </a:r>
                      <a:endParaRPr kumimoji="0" lang="pt-BR" altLang="x-none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4411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Avaliadores</a:t>
                      </a:r>
                      <a:endParaRPr kumimoji="0" lang="pt-BR" altLang="x-none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Concordância</a:t>
                      </a:r>
                      <a:endParaRPr kumimoji="0" lang="pt-BR" altLang="x-none" sz="2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ＭＳ Ｐゴシック" charset="-128"/>
                        </a:rPr>
                        <a:t>Fatores ligados à subjetividade do avaliador</a:t>
                      </a:r>
                      <a:endParaRPr kumimoji="0" lang="pt-BR" altLang="x-none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-128"/>
                      </a:endParaRPr>
                    </a:p>
                  </a:txBody>
                  <a:tcPr marL="54000" marR="54000" marT="36008" marB="36008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0048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Paradoxo precisão </a:t>
            </a:r>
            <a:r>
              <a:rPr lang="pt-BR" dirty="0" err="1"/>
              <a:t>vs</a:t>
            </a:r>
            <a:r>
              <a:rPr lang="pt-BR" dirty="0"/>
              <a:t> validade (</a:t>
            </a:r>
            <a:r>
              <a:rPr lang="pt-BR" dirty="0" err="1"/>
              <a:t>Templin</a:t>
            </a:r>
            <a:r>
              <a:rPr lang="pt-BR" dirty="0"/>
              <a:t>, 2016)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11560" y="2087134"/>
            <a:ext cx="7776864" cy="4294194"/>
          </a:xfrm>
        </p:spPr>
        <p:txBody>
          <a:bodyPr>
            <a:normAutofit fontScale="92500"/>
          </a:bodyPr>
          <a:lstStyle/>
          <a:p>
            <a:r>
              <a:rPr lang="pt-BR" sz="1800" dirty="0"/>
              <a:t>Dadas as suposições dos CTT, pode-se demonstrar que a correlação entre um teste e um critério externo não pode exceder a confiabilidade do teste (ver </a:t>
            </a:r>
            <a:r>
              <a:rPr lang="pt-BR" sz="1800" dirty="0" err="1"/>
              <a:t>Lord</a:t>
            </a:r>
            <a:r>
              <a:rPr lang="pt-BR" sz="1800" dirty="0"/>
              <a:t> &amp; </a:t>
            </a:r>
            <a:r>
              <a:rPr lang="pt-BR" sz="1800" dirty="0" err="1"/>
              <a:t>Novick</a:t>
            </a:r>
            <a:r>
              <a:rPr lang="pt-BR" sz="1800" dirty="0"/>
              <a:t>, 1968)</a:t>
            </a:r>
          </a:p>
          <a:p>
            <a:r>
              <a:rPr lang="pt-BR" dirty="0"/>
              <a:t>Confiabilidade de .81? Não existiriam correlações observadas possíveis &gt; .9, porque essa é toda a variância "verdadeira confiável ” </a:t>
            </a:r>
          </a:p>
          <a:p>
            <a:r>
              <a:rPr lang="pt-BR" dirty="0"/>
              <a:t>Na prática, isso pode ser falso porque pressupõe que os erros não estão correlacionados com o critério (e poderiam estar)</a:t>
            </a:r>
          </a:p>
          <a:p>
            <a:r>
              <a:rPr lang="pt-BR" dirty="0"/>
              <a:t>Selecionar itens com as mais fortes discriminações (ou as </a:t>
            </a:r>
            <a:r>
              <a:rPr lang="pt-BR" dirty="0" err="1"/>
              <a:t>inter-correlações</a:t>
            </a:r>
            <a:r>
              <a:rPr lang="pt-BR" dirty="0"/>
              <a:t> mais fortes) pode ajudar a 'purificar' ou homogeneizar um teste, mas potencialmente à custa da validade (representação do construto) </a:t>
            </a:r>
          </a:p>
          <a:p>
            <a:r>
              <a:rPr lang="pt-BR" dirty="0"/>
              <a:t>Itens que </a:t>
            </a:r>
            <a:r>
              <a:rPr lang="pt-BR"/>
              <a:t>são mais </a:t>
            </a:r>
            <a:r>
              <a:rPr lang="pt-BR" dirty="0"/>
              <a:t>inter-relacionados podem ser mais úteis para manter o construto homogêneo mas podem perder validade preditiva</a:t>
            </a:r>
          </a:p>
          <a:p>
            <a:r>
              <a:rPr lang="pt-BR" dirty="0"/>
              <a:t>Problema das correlações nem sempre refletirem o quanto o item mede o mesmo construto ! </a:t>
            </a:r>
          </a:p>
        </p:txBody>
      </p:sp>
    </p:spTree>
    <p:extLst>
      <p:ext uri="{BB962C8B-B14F-4D97-AF65-F5344CB8AC3E}">
        <p14:creationId xmlns:p14="http://schemas.microsoft.com/office/powerpoint/2010/main" val="1697058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Normatização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68096" y="1916832"/>
            <a:ext cx="7404304" cy="4536504"/>
          </a:xfrm>
        </p:spPr>
        <p:txBody>
          <a:bodyPr>
            <a:normAutofit lnSpcReduction="10000"/>
          </a:bodyPr>
          <a:lstStyle/>
          <a:p>
            <a:pPr>
              <a:lnSpc>
                <a:spcPct val="80000"/>
              </a:lnSpc>
            </a:pPr>
            <a:r>
              <a:rPr lang="pt-BR" altLang="x-none" sz="1600" dirty="0"/>
              <a:t>Referência à </a:t>
            </a:r>
            <a:r>
              <a:rPr lang="pt-BR" altLang="x-none" sz="1600" b="1" dirty="0"/>
              <a:t>norma</a:t>
            </a:r>
            <a:r>
              <a:rPr lang="pt-BR" altLang="x-none" sz="1600" dirty="0"/>
              <a:t> </a:t>
            </a:r>
          </a:p>
          <a:p>
            <a:pPr lvl="1">
              <a:lnSpc>
                <a:spcPct val="80000"/>
              </a:lnSpc>
            </a:pPr>
            <a:r>
              <a:rPr lang="pt-BR" altLang="x-none" sz="1400" dirty="0"/>
              <a:t>compara os escores obtidos por um sujeito com os escores obtidos por um grupo de referência (grupo normativo) e indica a posição relativa desse escore frente ao grupo.</a:t>
            </a:r>
          </a:p>
          <a:p>
            <a:pPr>
              <a:lnSpc>
                <a:spcPct val="80000"/>
              </a:lnSpc>
            </a:pPr>
            <a:r>
              <a:rPr lang="pt-BR" altLang="x-none" sz="1600" dirty="0"/>
              <a:t>Referência ao </a:t>
            </a:r>
            <a:r>
              <a:rPr lang="pt-BR" altLang="x-none" sz="1600" b="1" dirty="0"/>
              <a:t>conteúdo</a:t>
            </a:r>
            <a:r>
              <a:rPr lang="pt-BR" altLang="x-none" sz="1600" dirty="0"/>
              <a:t> </a:t>
            </a:r>
          </a:p>
          <a:p>
            <a:pPr lvl="1">
              <a:lnSpc>
                <a:spcPct val="80000"/>
              </a:lnSpc>
            </a:pPr>
            <a:r>
              <a:rPr lang="pt-BR" altLang="x-none" sz="1400" dirty="0"/>
              <a:t>é utilizada quando o conjunto de problemas presente no instrumento pode ser considerado uma amostra representativa do universo de problemas de um determinado conteúdo ou domínio. Nessas condições interpreta-se o escore nas tarefas (amostra) diretamente como uma estimativa do escore que o sujeito teria se respondesse a todos os problemas do universo (população).</a:t>
            </a:r>
          </a:p>
          <a:p>
            <a:pPr>
              <a:lnSpc>
                <a:spcPct val="80000"/>
              </a:lnSpc>
            </a:pPr>
            <a:r>
              <a:rPr lang="pt-BR" altLang="x-none" sz="1600" dirty="0"/>
              <a:t>Referência ao </a:t>
            </a:r>
            <a:r>
              <a:rPr lang="pt-BR" altLang="x-none" sz="1600" b="1" dirty="0"/>
              <a:t>critério</a:t>
            </a:r>
            <a:r>
              <a:rPr lang="pt-BR" altLang="x-none" sz="1600" dirty="0"/>
              <a:t> </a:t>
            </a:r>
          </a:p>
          <a:p>
            <a:pPr lvl="1">
              <a:lnSpc>
                <a:spcPct val="80000"/>
              </a:lnSpc>
            </a:pPr>
            <a:r>
              <a:rPr lang="pt-BR" altLang="x-none" sz="1400" dirty="0"/>
              <a:t>compara o escore relacionando-o a alguma variável externa que se queira prever, chamada critério externo. Indica-se para cada nível no teste qual a expectativa de desempenho no critério externo.</a:t>
            </a:r>
          </a:p>
          <a:p>
            <a:pPr>
              <a:lnSpc>
                <a:spcPct val="80000"/>
              </a:lnSpc>
            </a:pPr>
            <a:r>
              <a:rPr lang="pt-BR" altLang="x-none" sz="1600" dirty="0"/>
              <a:t>Testes referenciados a </a:t>
            </a:r>
            <a:r>
              <a:rPr lang="pt-BR" altLang="x-none" sz="1600" b="1" dirty="0"/>
              <a:t>critério</a:t>
            </a:r>
            <a:r>
              <a:rPr lang="pt-BR" altLang="x-none" sz="1600" dirty="0"/>
              <a:t> </a:t>
            </a:r>
          </a:p>
          <a:p>
            <a:pPr lvl="1">
              <a:lnSpc>
                <a:spcPct val="80000"/>
              </a:lnSpc>
            </a:pPr>
            <a:r>
              <a:rPr lang="pt-BR" altLang="x-none" sz="1400" dirty="0"/>
              <a:t>Provê informação de tal forma a traduzir os escores do teste em afirmações sobre o comportamento da pessoa em relação a um certo domínio ou sua relação com um conteúdo acadêmico (Wiki).</a:t>
            </a:r>
          </a:p>
          <a:p>
            <a:pPr lvl="1">
              <a:lnSpc>
                <a:spcPct val="80000"/>
              </a:lnSpc>
            </a:pPr>
            <a:r>
              <a:rPr lang="pt-BR" altLang="x-none" sz="1400" dirty="0"/>
              <a:t>Critério não é o ponto de corte e sim o comportamento de domínio de determinado conteúdo</a:t>
            </a:r>
          </a:p>
          <a:p>
            <a:pPr>
              <a:lnSpc>
                <a:spcPct val="80000"/>
              </a:lnSpc>
            </a:pPr>
            <a:r>
              <a:rPr lang="pt-BR" altLang="x-none" sz="1600" dirty="0"/>
              <a:t>Testes referenciados ao </a:t>
            </a:r>
            <a:r>
              <a:rPr lang="pt-BR" altLang="x-none" sz="1600" b="1" dirty="0"/>
              <a:t>Item</a:t>
            </a:r>
          </a:p>
          <a:p>
            <a:pPr lvl="1">
              <a:lnSpc>
                <a:spcPct val="80000"/>
              </a:lnSpc>
            </a:pPr>
            <a:r>
              <a:rPr lang="pt-BR" altLang="x-none" sz="1400" dirty="0"/>
              <a:t>Derivado da TRI</a:t>
            </a:r>
          </a:p>
          <a:p>
            <a:pPr lvl="1">
              <a:lnSpc>
                <a:spcPct val="80000"/>
              </a:lnSpc>
            </a:pPr>
            <a:r>
              <a:rPr lang="pt-BR" altLang="x-none" sz="1400" dirty="0"/>
              <a:t>Se faz a relação entre os níveis da escala e as resposta aos itens. A partir da definição da hierarquia formada para os itens ao longo da escala pode-se inferir o que cada nível significa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5742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NORMAL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404664"/>
            <a:ext cx="6705600" cy="587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3720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2420888"/>
            <a:ext cx="8226800" cy="1993900"/>
          </a:xfrm>
          <a:prstGeom prst="rect">
            <a:avLst/>
          </a:prstGeom>
        </p:spPr>
      </p:pic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115592"/>
          </a:xfrm>
        </p:spPr>
        <p:txBody>
          <a:bodyPr/>
          <a:lstStyle/>
          <a:p>
            <a:r>
              <a:rPr lang="pt-BR" dirty="0"/>
              <a:t>Formulação do modelo</a:t>
            </a:r>
          </a:p>
        </p:txBody>
      </p:sp>
      <p:sp>
        <p:nvSpPr>
          <p:cNvPr id="6" name="Retângulo 5"/>
          <p:cNvSpPr/>
          <p:nvPr/>
        </p:nvSpPr>
        <p:spPr>
          <a:xfrm>
            <a:off x="1403648" y="4725144"/>
            <a:ext cx="60452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hlinkClick r:id="rId4"/>
              </a:rPr>
              <a:t>http://pepsic.bvsalud.org/pdf/avp/v11n2/v11n2a15.pdf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0813766"/>
      </p:ext>
    </p:extLst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27831ED-1FD1-BD47-8938-F26541375A59}"/>
              </a:ext>
            </a:extLst>
          </p:cNvPr>
          <p:cNvSpPr txBox="1"/>
          <p:nvPr/>
        </p:nvSpPr>
        <p:spPr>
          <a:xfrm>
            <a:off x="971600" y="2204864"/>
            <a:ext cx="7200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Cap</a:t>
            </a:r>
            <a:r>
              <a:rPr lang="pt-BR" dirty="0"/>
              <a:t> 5</a:t>
            </a:r>
          </a:p>
          <a:p>
            <a:endParaRPr lang="pt-BR" dirty="0"/>
          </a:p>
          <a:p>
            <a:r>
              <a:rPr lang="pt-BR" dirty="0"/>
              <a:t>Wu, M., </a:t>
            </a:r>
            <a:r>
              <a:rPr lang="pt-BR" dirty="0" err="1"/>
              <a:t>Tam</a:t>
            </a:r>
            <a:r>
              <a:rPr lang="pt-BR" dirty="0"/>
              <a:t>, H. P., &amp; </a:t>
            </a:r>
            <a:r>
              <a:rPr lang="pt-BR" dirty="0" err="1"/>
              <a:t>Jen</a:t>
            </a:r>
            <a:r>
              <a:rPr lang="pt-BR" dirty="0"/>
              <a:t>, T.-H. (2016). </a:t>
            </a:r>
            <a:r>
              <a:rPr lang="pt-BR" dirty="0" err="1"/>
              <a:t>Educational</a:t>
            </a:r>
            <a:r>
              <a:rPr lang="pt-BR" dirty="0"/>
              <a:t> </a:t>
            </a:r>
            <a:r>
              <a:rPr lang="pt-BR" dirty="0" err="1"/>
              <a:t>measurement</a:t>
            </a:r>
            <a:r>
              <a:rPr lang="pt-BR" dirty="0"/>
              <a:t> for </a:t>
            </a:r>
            <a:r>
              <a:rPr lang="pt-BR" dirty="0" err="1"/>
              <a:t>applied</a:t>
            </a:r>
            <a:r>
              <a:rPr lang="pt-BR" dirty="0"/>
              <a:t> </a:t>
            </a:r>
            <a:r>
              <a:rPr lang="pt-BR" dirty="0" err="1"/>
              <a:t>researchers</a:t>
            </a:r>
            <a:r>
              <a:rPr lang="pt-BR" dirty="0"/>
              <a:t>. </a:t>
            </a:r>
            <a:r>
              <a:rPr lang="pt-BR" i="1" dirty="0" err="1"/>
              <a:t>Theory</a:t>
            </a:r>
            <a:r>
              <a:rPr lang="pt-BR" i="1" dirty="0"/>
              <a:t> </a:t>
            </a:r>
            <a:r>
              <a:rPr lang="pt-BR" i="1" dirty="0" err="1"/>
              <a:t>into</a:t>
            </a:r>
            <a:r>
              <a:rPr lang="pt-BR" i="1" dirty="0"/>
              <a:t> </a:t>
            </a:r>
            <a:r>
              <a:rPr lang="pt-BR" i="1" dirty="0" err="1"/>
              <a:t>Practice</a:t>
            </a:r>
            <a:r>
              <a:rPr lang="pt-BR" i="1" dirty="0"/>
              <a:t>. Springer, Singapore. </a:t>
            </a:r>
            <a:r>
              <a:rPr lang="pt-BR" i="1" dirty="0" err="1"/>
              <a:t>Https</a:t>
            </a:r>
            <a:r>
              <a:rPr lang="pt-BR" i="1" dirty="0"/>
              <a:t>://</a:t>
            </a:r>
            <a:r>
              <a:rPr lang="pt-BR" i="1" dirty="0" err="1"/>
              <a:t>Doi</a:t>
            </a:r>
            <a:r>
              <a:rPr lang="pt-BR" i="1" dirty="0"/>
              <a:t>. </a:t>
            </a:r>
            <a:r>
              <a:rPr lang="pt-BR" i="1" dirty="0" err="1"/>
              <a:t>Org</a:t>
            </a:r>
            <a:r>
              <a:rPr lang="pt-BR" i="1" dirty="0"/>
              <a:t>/10.1007/978-981-10-3302-5_5</a:t>
            </a:r>
            <a:r>
              <a:rPr lang="pt-BR" dirty="0"/>
              <a:t>.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link.springer.com</a:t>
            </a:r>
            <a:r>
              <a:rPr lang="pt-BR" dirty="0"/>
              <a:t>/book/10.1007/978-981-10-3302-5</a:t>
            </a:r>
          </a:p>
          <a:p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15955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27584" y="668674"/>
            <a:ext cx="7290054" cy="1211584"/>
          </a:xfrm>
        </p:spPr>
        <p:txBody>
          <a:bodyPr/>
          <a:lstStyle/>
          <a:p>
            <a:r>
              <a:rPr lang="pt-BR" dirty="0"/>
              <a:t>análise de itens e de testes na TCT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3568" y="1844824"/>
            <a:ext cx="7888632" cy="4023360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Como o modelo da TCT não inclui itens individuais, itens devem ser assumidos como intercambiáveis</a:t>
            </a:r>
          </a:p>
          <a:p>
            <a:r>
              <a:rPr lang="pt-BR" dirty="0"/>
              <a:t>Correlação teste-</a:t>
            </a:r>
            <a:r>
              <a:rPr lang="pt-BR" dirty="0" err="1"/>
              <a:t>reteste</a:t>
            </a:r>
            <a:r>
              <a:rPr lang="pt-BR" dirty="0"/>
              <a:t> = precisão</a:t>
            </a:r>
          </a:p>
          <a:p>
            <a:r>
              <a:rPr lang="pt-BR" dirty="0"/>
              <a:t>Dois testes paralelos = teste-</a:t>
            </a:r>
            <a:r>
              <a:rPr lang="pt-BR" dirty="0" err="1"/>
              <a:t>reteste</a:t>
            </a:r>
            <a:r>
              <a:rPr lang="pt-BR" dirty="0"/>
              <a:t> simultâneo / duas oportunidades de avaliação</a:t>
            </a:r>
          </a:p>
          <a:p>
            <a:r>
              <a:rPr lang="pt-BR" dirty="0"/>
              <a:t>Teste = soma de itens</a:t>
            </a:r>
          </a:p>
          <a:p>
            <a:r>
              <a:rPr lang="pt-BR" dirty="0"/>
              <a:t>Itens = </a:t>
            </a:r>
            <a:r>
              <a:rPr lang="pt-BR" dirty="0" err="1"/>
              <a:t>mini-testes</a:t>
            </a:r>
            <a:endParaRPr lang="pt-BR" dirty="0"/>
          </a:p>
          <a:p>
            <a:r>
              <a:rPr lang="pt-BR" dirty="0" err="1"/>
              <a:t>Mini-testes</a:t>
            </a:r>
            <a:r>
              <a:rPr lang="pt-BR" dirty="0"/>
              <a:t> vários testes-</a:t>
            </a:r>
            <a:r>
              <a:rPr lang="pt-BR" dirty="0" err="1"/>
              <a:t>retestes</a:t>
            </a:r>
            <a:r>
              <a:rPr lang="pt-BR" dirty="0"/>
              <a:t> simultâneos</a:t>
            </a:r>
          </a:p>
          <a:p>
            <a:r>
              <a:rPr lang="pt-BR" dirty="0"/>
              <a:t>Correlação entre os itens = precisão</a:t>
            </a:r>
          </a:p>
          <a:p>
            <a:r>
              <a:rPr lang="pt-BR" dirty="0"/>
              <a:t>TCT pode ser especificado como um modelo da AFC</a:t>
            </a:r>
          </a:p>
          <a:p>
            <a:pPr lvl="1"/>
            <a:r>
              <a:rPr lang="pt-BR" dirty="0"/>
              <a:t>Tau-</a:t>
            </a:r>
            <a:r>
              <a:rPr lang="pt-BR" dirty="0" err="1"/>
              <a:t>equivalent</a:t>
            </a:r>
            <a:r>
              <a:rPr lang="pt-BR" dirty="0"/>
              <a:t>: itens tem carga fatorial idêntica (covariâncias entre os itens iguais)</a:t>
            </a:r>
          </a:p>
          <a:p>
            <a:pPr lvl="1"/>
            <a:r>
              <a:rPr lang="pt-BR" dirty="0"/>
              <a:t>Itens paralelos: carga fatorial idêntica + variância de erro idêntica (covariância e variância entre os itens iguais)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57020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">
            <a:extLst>
              <a:ext uri="{FF2B5EF4-FFF2-40B4-BE49-F238E27FC236}">
                <a16:creationId xmlns:a16="http://schemas.microsoft.com/office/drawing/2014/main" id="{243EF851-2FA9-844E-AF54-DC61B6B1B9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71550" y="-152399"/>
            <a:ext cx="7943850" cy="1066800"/>
          </a:xfrm>
        </p:spPr>
        <p:txBody>
          <a:bodyPr/>
          <a:lstStyle/>
          <a:p>
            <a:pPr eaLnBrk="1" hangingPunct="1"/>
            <a:r>
              <a:rPr lang="pt-BR" altLang="pt-BR"/>
              <a:t>Alfa de Cronbach (Consistência interna)</a:t>
            </a:r>
            <a:endParaRPr lang="en-US" altLang="pt-BR"/>
          </a:p>
        </p:txBody>
      </p:sp>
      <p:sp>
        <p:nvSpPr>
          <p:cNvPr id="39938" name="Rectangle 3">
            <a:extLst>
              <a:ext uri="{FF2B5EF4-FFF2-40B4-BE49-F238E27FC236}">
                <a16:creationId xmlns:a16="http://schemas.microsoft.com/office/drawing/2014/main" id="{3EFF5AC9-45E0-804E-B946-256E4FCB9AA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85800" y="762001"/>
            <a:ext cx="8458200" cy="5638800"/>
          </a:xfrm>
        </p:spPr>
        <p:txBody>
          <a:bodyPr>
            <a:normAutofit/>
          </a:bodyPr>
          <a:lstStyle/>
          <a:p>
            <a:pPr eaLnBrk="1" hangingPunct="1"/>
            <a:r>
              <a:rPr lang="pt-BR" altLang="pt-BR" dirty="0" err="1"/>
              <a:t>Cronbach</a:t>
            </a:r>
            <a:r>
              <a:rPr lang="pt-BR" altLang="pt-BR" dirty="0"/>
              <a:t> criou uma fórmula para derivar a precisão da correlações entre os itens</a:t>
            </a:r>
          </a:p>
          <a:p>
            <a:pPr eaLnBrk="1" hangingPunct="1"/>
            <a:endParaRPr lang="pt-BR" altLang="pt-BR" dirty="0"/>
          </a:p>
          <a:p>
            <a:pPr eaLnBrk="1" hangingPunct="1"/>
            <a:endParaRPr lang="pt-BR" altLang="pt-BR" dirty="0"/>
          </a:p>
          <a:p>
            <a:pPr eaLnBrk="1" hangingPunct="1"/>
            <a:endParaRPr lang="pt-BR" altLang="pt-BR" dirty="0"/>
          </a:p>
          <a:p>
            <a:pPr eaLnBrk="1" hangingPunct="1"/>
            <a:endParaRPr lang="pt-BR" altLang="pt-BR" dirty="0"/>
          </a:p>
          <a:p>
            <a:pPr eaLnBrk="1" hangingPunct="1"/>
            <a:r>
              <a:rPr lang="pt-BR" altLang="pt-BR" dirty="0"/>
              <a:t>Qual é a </a:t>
            </a:r>
            <a:r>
              <a:rPr lang="pt-BR" altLang="pt-BR" dirty="0" err="1"/>
              <a:t>Idéia</a:t>
            </a:r>
            <a:r>
              <a:rPr lang="pt-BR" altLang="pt-BR" dirty="0"/>
              <a:t> base dessa fórmula?: </a:t>
            </a:r>
          </a:p>
          <a:p>
            <a:pPr lvl="1" eaLnBrk="1" hangingPunct="1"/>
            <a:r>
              <a:rPr lang="pt-BR" altLang="pt-BR" dirty="0">
                <a:ea typeface="Arial" panose="020B0604020202020204" pitchFamily="34" charset="0"/>
              </a:rPr>
              <a:t>Variância Total = Soma da Variância de cada item + covariância/correlação entre eles</a:t>
            </a:r>
          </a:p>
          <a:p>
            <a:pPr lvl="1" eaLnBrk="1" hangingPunct="1"/>
            <a:r>
              <a:rPr lang="pt-BR" altLang="pt-BR" dirty="0">
                <a:ea typeface="Arial" panose="020B0604020202020204" pitchFamily="34" charset="0"/>
              </a:rPr>
              <a:t> Precisão = Variância Total - Soma da Variância de cada item / Variância total</a:t>
            </a:r>
          </a:p>
          <a:p>
            <a:pPr eaLnBrk="1" hangingPunct="1"/>
            <a:endParaRPr lang="en-US" altLang="pt-BR" dirty="0"/>
          </a:p>
        </p:txBody>
      </p:sp>
      <p:sp>
        <p:nvSpPr>
          <p:cNvPr id="39939" name="Rectangle 5">
            <a:extLst>
              <a:ext uri="{FF2B5EF4-FFF2-40B4-BE49-F238E27FC236}">
                <a16:creationId xmlns:a16="http://schemas.microsoft.com/office/drawing/2014/main" id="{91C0492A-8506-004D-8D24-1F3BBF964E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pt-BR"/>
          </a:p>
        </p:txBody>
      </p:sp>
      <p:graphicFrame>
        <p:nvGraphicFramePr>
          <p:cNvPr id="39940" name="Object 4">
            <a:extLst>
              <a:ext uri="{FF2B5EF4-FFF2-40B4-BE49-F238E27FC236}">
                <a16:creationId xmlns:a16="http://schemas.microsoft.com/office/drawing/2014/main" id="{15E61044-8A43-E849-92F7-EE14B5BBA0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2677140"/>
              </p:ext>
            </p:extLst>
          </p:nvPr>
        </p:nvGraphicFramePr>
        <p:xfrm>
          <a:off x="2843808" y="1484784"/>
          <a:ext cx="3049587" cy="90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Equation" r:id="rId3" imgW="50025300" imgH="14922500" progId="Equation.3">
                  <p:embed/>
                </p:oleObj>
              </mc:Choice>
              <mc:Fallback>
                <p:oleObj name="Equation" r:id="rId3" imgW="50025300" imgH="14922500" progId="Equation.3">
                  <p:embed/>
                  <p:pic>
                    <p:nvPicPr>
                      <p:cNvPr id="39940" name="Object 4">
                        <a:extLst>
                          <a:ext uri="{FF2B5EF4-FFF2-40B4-BE49-F238E27FC236}">
                            <a16:creationId xmlns:a16="http://schemas.microsoft.com/office/drawing/2014/main" id="{15E61044-8A43-E849-92F7-EE14B5BBA04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3808" y="1484784"/>
                        <a:ext cx="3049587" cy="908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7483219"/>
      </p:ext>
    </p:extLst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2">
            <a:extLst>
              <a:ext uri="{FF2B5EF4-FFF2-40B4-BE49-F238E27FC236}">
                <a16:creationId xmlns:a16="http://schemas.microsoft.com/office/drawing/2014/main" id="{471A73DC-23F3-054A-8FD2-436E5FED96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altLang="pt-BR" sz="1800"/>
              <a:t>Escore Total: Componentes da Variância</a:t>
            </a:r>
            <a:r>
              <a:rPr lang="pt-BR" altLang="pt-BR" sz="2000"/>
              <a:t> </a:t>
            </a:r>
            <a:endParaRPr lang="en-US" altLang="pt-BR" sz="2000"/>
          </a:p>
        </p:txBody>
      </p:sp>
      <p:sp>
        <p:nvSpPr>
          <p:cNvPr id="40962" name="Rectangle 3">
            <a:extLst>
              <a:ext uri="{FF2B5EF4-FFF2-40B4-BE49-F238E27FC236}">
                <a16:creationId xmlns:a16="http://schemas.microsoft.com/office/drawing/2014/main" id="{EF7A663D-773F-4546-9604-331BF88926BE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533400" y="3657600"/>
            <a:ext cx="8077200" cy="22860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</a:pPr>
            <a:r>
              <a:rPr lang="pt-BR" altLang="pt-BR" sz="1600" dirty="0"/>
              <a:t>De novo:</a:t>
            </a:r>
          </a:p>
          <a:p>
            <a:pPr marL="457200" lvl="1" indent="0" eaLnBrk="1" hangingPunct="1">
              <a:lnSpc>
                <a:spcPct val="90000"/>
              </a:lnSpc>
            </a:pPr>
            <a:r>
              <a:rPr lang="pt-BR" altLang="pt-BR" sz="1400" dirty="0">
                <a:ea typeface="Arial" panose="020B0604020202020204" pitchFamily="34" charset="0"/>
              </a:rPr>
              <a:t>Variância Total = Soma da Variância de cada item + covariância/correlação entre eles</a:t>
            </a:r>
          </a:p>
          <a:p>
            <a:pPr marL="457200" lvl="1" indent="0" eaLnBrk="1" hangingPunct="1">
              <a:lnSpc>
                <a:spcPct val="90000"/>
              </a:lnSpc>
            </a:pPr>
            <a:r>
              <a:rPr lang="pt-BR" altLang="pt-BR" sz="1400" dirty="0">
                <a:ea typeface="Arial" panose="020B0604020202020204" pitchFamily="34" charset="0"/>
              </a:rPr>
              <a:t>Precisão = Variância Total - Soma da Variância de cada item / Variância total</a:t>
            </a:r>
          </a:p>
          <a:p>
            <a:pPr marL="457200" lvl="1" indent="0" eaLnBrk="1" hangingPunct="1">
              <a:lnSpc>
                <a:spcPct val="90000"/>
              </a:lnSpc>
            </a:pPr>
            <a:endParaRPr lang="pt-BR" altLang="pt-BR" sz="1400" dirty="0">
              <a:ea typeface="Arial" panose="020B0604020202020204" pitchFamily="34" charset="0"/>
            </a:endParaRPr>
          </a:p>
          <a:p>
            <a:pPr marL="0" indent="0" eaLnBrk="1" hangingPunct="1">
              <a:lnSpc>
                <a:spcPct val="90000"/>
              </a:lnSpc>
            </a:pPr>
            <a:r>
              <a:rPr lang="pt-BR" altLang="pt-BR" sz="1600" dirty="0"/>
              <a:t>Qual a </a:t>
            </a:r>
            <a:r>
              <a:rPr lang="pt-BR" altLang="pt-BR" sz="1600" dirty="0" err="1"/>
              <a:t>idéia</a:t>
            </a:r>
            <a:r>
              <a:rPr lang="pt-BR" altLang="pt-BR" sz="1600" dirty="0"/>
              <a:t> da análise de itens na construção de instrumentos por meio da abordagem da otimização da consistência interna? </a:t>
            </a:r>
          </a:p>
          <a:p>
            <a:pPr marL="457200" lvl="1" indent="0" eaLnBrk="1" hangingPunct="1">
              <a:lnSpc>
                <a:spcPct val="90000"/>
              </a:lnSpc>
            </a:pPr>
            <a:r>
              <a:rPr lang="pt-BR" altLang="pt-BR" sz="1400" dirty="0">
                <a:ea typeface="Arial" panose="020B0604020202020204" pitchFamily="34" charset="0"/>
              </a:rPr>
              <a:t>Itens com variância</a:t>
            </a:r>
          </a:p>
          <a:p>
            <a:pPr marL="457200" lvl="1" indent="0" eaLnBrk="1" hangingPunct="1">
              <a:lnSpc>
                <a:spcPct val="90000"/>
              </a:lnSpc>
            </a:pPr>
            <a:r>
              <a:rPr lang="pt-BR" altLang="pt-BR" sz="1400" dirty="0">
                <a:ea typeface="Arial" panose="020B0604020202020204" pitchFamily="34" charset="0"/>
              </a:rPr>
              <a:t>E com covariância com os outros itens</a:t>
            </a:r>
            <a:endParaRPr lang="en-US" altLang="pt-BR" sz="1400" dirty="0">
              <a:ea typeface="Arial" panose="020B0604020202020204" pitchFamily="34" charset="0"/>
            </a:endParaRPr>
          </a:p>
        </p:txBody>
      </p:sp>
      <p:graphicFrame>
        <p:nvGraphicFramePr>
          <p:cNvPr id="40963" name="Object 4">
            <a:extLst>
              <a:ext uri="{FF2B5EF4-FFF2-40B4-BE49-F238E27FC236}">
                <a16:creationId xmlns:a16="http://schemas.microsoft.com/office/drawing/2014/main" id="{92674A22-A0D1-3B46-9BE6-A93411E542A1}"/>
              </a:ext>
            </a:extLst>
          </p:cNvPr>
          <p:cNvGraphicFramePr>
            <a:graphicFrameLocks noGrp="1" noChangeAspect="1"/>
          </p:cNvGraphicFramePr>
          <p:nvPr>
            <p:ph sz="quarter" idx="2"/>
          </p:nvPr>
        </p:nvGraphicFramePr>
        <p:xfrm>
          <a:off x="3092450" y="2139950"/>
          <a:ext cx="952500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Equation" r:id="rId3" imgW="21945600" imgH="14922500" progId="Equation.3">
                  <p:embed/>
                </p:oleObj>
              </mc:Choice>
              <mc:Fallback>
                <p:oleObj name="Equation" r:id="rId3" imgW="21945600" imgH="14922500" progId="Equation.3">
                  <p:embed/>
                  <p:pic>
                    <p:nvPicPr>
                      <p:cNvPr id="40963" name="Object 4">
                        <a:extLst>
                          <a:ext uri="{FF2B5EF4-FFF2-40B4-BE49-F238E27FC236}">
                            <a16:creationId xmlns:a16="http://schemas.microsoft.com/office/drawing/2014/main" id="{92674A22-A0D1-3B46-9BE6-A93411E542A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2450" y="2139950"/>
                        <a:ext cx="952500" cy="647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65" name="Object 7">
            <a:extLst>
              <a:ext uri="{FF2B5EF4-FFF2-40B4-BE49-F238E27FC236}">
                <a16:creationId xmlns:a16="http://schemas.microsoft.com/office/drawing/2014/main" id="{D71411FF-0395-DC45-A6F9-05994338D32E}"/>
              </a:ext>
            </a:extLst>
          </p:cNvPr>
          <p:cNvGraphicFramePr>
            <a:graphicFrameLocks noGrp="1" noChangeAspect="1"/>
          </p:cNvGraphicFramePr>
          <p:nvPr>
            <p:ph sz="quarter" idx="3"/>
          </p:nvPr>
        </p:nvGraphicFramePr>
        <p:xfrm>
          <a:off x="1644650" y="1073150"/>
          <a:ext cx="2171700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Equation" r:id="rId5" imgW="50025300" imgH="14922500" progId="Equation.3">
                  <p:embed/>
                </p:oleObj>
              </mc:Choice>
              <mc:Fallback>
                <p:oleObj name="Equation" r:id="rId5" imgW="50025300" imgH="14922500" progId="Equation.3">
                  <p:embed/>
                  <p:pic>
                    <p:nvPicPr>
                      <p:cNvPr id="40965" name="Object 7">
                        <a:extLst>
                          <a:ext uri="{FF2B5EF4-FFF2-40B4-BE49-F238E27FC236}">
                            <a16:creationId xmlns:a16="http://schemas.microsoft.com/office/drawing/2014/main" id="{D71411FF-0395-DC45-A6F9-05994338D32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44650" y="1073150"/>
                        <a:ext cx="2171700" cy="647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64" name="Object 6">
            <a:extLst>
              <a:ext uri="{FF2B5EF4-FFF2-40B4-BE49-F238E27FC236}">
                <a16:creationId xmlns:a16="http://schemas.microsoft.com/office/drawing/2014/main" id="{A61C256C-4FC5-0A40-A46E-9CD7050B58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30450" y="3054350"/>
          <a:ext cx="20828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Equation" r:id="rId7" imgW="47980600" imgH="10528300" progId="Equation.3">
                  <p:embed/>
                </p:oleObj>
              </mc:Choice>
              <mc:Fallback>
                <p:oleObj name="Equation" r:id="rId7" imgW="47980600" imgH="10528300" progId="Equation.3">
                  <p:embed/>
                  <p:pic>
                    <p:nvPicPr>
                      <p:cNvPr id="40964" name="Object 6">
                        <a:extLst>
                          <a:ext uri="{FF2B5EF4-FFF2-40B4-BE49-F238E27FC236}">
                            <a16:creationId xmlns:a16="http://schemas.microsoft.com/office/drawing/2014/main" id="{A61C256C-4FC5-0A40-A46E-9CD7050B58F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0450" y="3054350"/>
                        <a:ext cx="2082800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6" name="Oval 10">
            <a:extLst>
              <a:ext uri="{FF2B5EF4-FFF2-40B4-BE49-F238E27FC236}">
                <a16:creationId xmlns:a16="http://schemas.microsoft.com/office/drawing/2014/main" id="{132022A1-613D-9D48-ABDA-4A2D6A77E3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7650" y="996950"/>
            <a:ext cx="1143000" cy="762000"/>
          </a:xfrm>
          <a:prstGeom prst="ellipse">
            <a:avLst/>
          </a:prstGeom>
          <a:solidFill>
            <a:schemeClr val="hlink">
              <a:alpha val="10196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pt-BR"/>
          </a:p>
        </p:txBody>
      </p:sp>
      <p:sp>
        <p:nvSpPr>
          <p:cNvPr id="40967" name="Line 11">
            <a:extLst>
              <a:ext uri="{FF2B5EF4-FFF2-40B4-BE49-F238E27FC236}">
                <a16:creationId xmlns:a16="http://schemas.microsoft.com/office/drawing/2014/main" id="{E4A6C1B3-634D-8746-BF3B-FCA4EF660DD9}"/>
              </a:ext>
            </a:extLst>
          </p:cNvPr>
          <p:cNvSpPr>
            <a:spLocks noChangeShapeType="1"/>
          </p:cNvSpPr>
          <p:nvPr/>
        </p:nvSpPr>
        <p:spPr bwMode="auto">
          <a:xfrm>
            <a:off x="3473450" y="1758950"/>
            <a:ext cx="762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BR"/>
          </a:p>
        </p:txBody>
      </p:sp>
      <p:sp>
        <p:nvSpPr>
          <p:cNvPr id="40968" name="AutoShape 14">
            <a:extLst>
              <a:ext uri="{FF2B5EF4-FFF2-40B4-BE49-F238E27FC236}">
                <a16:creationId xmlns:a16="http://schemas.microsoft.com/office/drawing/2014/main" id="{5D76927E-6F14-6544-AE85-0D72864CE0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9250" y="2520950"/>
            <a:ext cx="304800" cy="76200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pt-BR"/>
          </a:p>
        </p:txBody>
      </p:sp>
      <p:sp>
        <p:nvSpPr>
          <p:cNvPr id="40969" name="Oval 15">
            <a:extLst>
              <a:ext uri="{FF2B5EF4-FFF2-40B4-BE49-F238E27FC236}">
                <a16:creationId xmlns:a16="http://schemas.microsoft.com/office/drawing/2014/main" id="{2F173862-C82A-8741-8282-EF98DE5D28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2450" y="2139950"/>
            <a:ext cx="381000" cy="381000"/>
          </a:xfrm>
          <a:prstGeom prst="ellipse">
            <a:avLst/>
          </a:prstGeom>
          <a:solidFill>
            <a:srgbClr val="0000FF">
              <a:alpha val="10196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pt-BR"/>
          </a:p>
        </p:txBody>
      </p:sp>
      <p:sp>
        <p:nvSpPr>
          <p:cNvPr id="40970" name="Line 16">
            <a:extLst>
              <a:ext uri="{FF2B5EF4-FFF2-40B4-BE49-F238E27FC236}">
                <a16:creationId xmlns:a16="http://schemas.microsoft.com/office/drawing/2014/main" id="{F269B938-7EBC-EF4B-9DB6-17BB4FFD361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92450" y="2520950"/>
            <a:ext cx="1524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BR"/>
          </a:p>
        </p:txBody>
      </p:sp>
      <p:graphicFrame>
        <p:nvGraphicFramePr>
          <p:cNvPr id="40971" name="Object 17">
            <a:extLst>
              <a:ext uri="{FF2B5EF4-FFF2-40B4-BE49-F238E27FC236}">
                <a16:creationId xmlns:a16="http://schemas.microsoft.com/office/drawing/2014/main" id="{8B2F62D7-AC8A-9A46-ACCF-8269BD1C3C9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0" y="1828800"/>
          <a:ext cx="24130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Equation" r:id="rId9" imgW="55587900" imgH="22237700" progId="Equation.3">
                  <p:embed/>
                </p:oleObj>
              </mc:Choice>
              <mc:Fallback>
                <p:oleObj name="Equation" r:id="rId9" imgW="55587900" imgH="22237700" progId="Equation.3">
                  <p:embed/>
                  <p:pic>
                    <p:nvPicPr>
                      <p:cNvPr id="40971" name="Object 17">
                        <a:extLst>
                          <a:ext uri="{FF2B5EF4-FFF2-40B4-BE49-F238E27FC236}">
                            <a16:creationId xmlns:a16="http://schemas.microsoft.com/office/drawing/2014/main" id="{8B2F62D7-AC8A-9A46-ACCF-8269BD1C3C9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1828800"/>
                        <a:ext cx="2413000" cy="965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72" name="Oval 18">
            <a:extLst>
              <a:ext uri="{FF2B5EF4-FFF2-40B4-BE49-F238E27FC236}">
                <a16:creationId xmlns:a16="http://schemas.microsoft.com/office/drawing/2014/main" id="{02950090-9BC0-3646-A1EC-40D2B80FBD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7250" y="2520950"/>
            <a:ext cx="381000" cy="381000"/>
          </a:xfrm>
          <a:prstGeom prst="ellipse">
            <a:avLst/>
          </a:prstGeom>
          <a:solidFill>
            <a:srgbClr val="0000FF">
              <a:alpha val="10196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pt-BR"/>
          </a:p>
        </p:txBody>
      </p:sp>
      <p:sp>
        <p:nvSpPr>
          <p:cNvPr id="40973" name="AutoShape 19">
            <a:extLst>
              <a:ext uri="{FF2B5EF4-FFF2-40B4-BE49-F238E27FC236}">
                <a16:creationId xmlns:a16="http://schemas.microsoft.com/office/drawing/2014/main" id="{49E106F1-483A-9F41-AD66-E4810A554D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0850" y="1911350"/>
            <a:ext cx="304800" cy="304800"/>
          </a:xfrm>
          <a:prstGeom prst="triangle">
            <a:avLst>
              <a:gd name="adj" fmla="val 50000"/>
            </a:avLst>
          </a:prstGeom>
          <a:solidFill>
            <a:srgbClr val="FF0000">
              <a:alpha val="50195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pt-BR"/>
          </a:p>
        </p:txBody>
      </p:sp>
      <p:sp>
        <p:nvSpPr>
          <p:cNvPr id="40974" name="AutoShape 20">
            <a:extLst>
              <a:ext uri="{FF2B5EF4-FFF2-40B4-BE49-F238E27FC236}">
                <a16:creationId xmlns:a16="http://schemas.microsoft.com/office/drawing/2014/main" id="{779700CC-DB80-784E-981C-5C5243301C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5650" y="2368550"/>
            <a:ext cx="304800" cy="304800"/>
          </a:xfrm>
          <a:prstGeom prst="triangle">
            <a:avLst>
              <a:gd name="adj" fmla="val 50000"/>
            </a:avLst>
          </a:prstGeom>
          <a:solidFill>
            <a:srgbClr val="FF0000">
              <a:alpha val="50195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482538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B81A896-2EFE-8742-A0A7-6F4D2397F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876" y="332656"/>
            <a:ext cx="3738247" cy="566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8473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5"/>
          <p:cNvGraphicFramePr>
            <a:graphicFrameLocks noGrp="1"/>
          </p:cNvGraphicFramePr>
          <p:nvPr/>
        </p:nvGraphicFramePr>
        <p:xfrm>
          <a:off x="533400" y="1447800"/>
          <a:ext cx="7823911" cy="5130892"/>
        </p:xfrm>
        <a:graphic>
          <a:graphicData uri="http://schemas.openxmlformats.org/drawingml/2006/table">
            <a:tbl>
              <a:tblPr/>
              <a:tblGrid>
                <a:gridCol w="7664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55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64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648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648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6648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6648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648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6648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648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ord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Item 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Item 2 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Item 3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Item 4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Item 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Total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2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Soma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36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Média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2,57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Var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3,10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DP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1,76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3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Alfa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6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13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N/N-1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1,08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7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3864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8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12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Alfa/KR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latin typeface="Arial"/>
                        </a:rPr>
                        <a:t>0,71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9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9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7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8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12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4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12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14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13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6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latin typeface="Arial"/>
                        </a:rPr>
                        <a:t>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ID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0,86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0,57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0,57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0,43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0,14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2,57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Corr It-Tot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0,60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0,94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0,94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0,87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0,56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Desv. Padr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0,35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0,49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0,49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0,49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0,35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Soma: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2,18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Var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0,13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0,26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0,26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0,26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0,13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Soma: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2 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3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4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1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2 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0,47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3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0,47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4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0,35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0,75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0,75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0,17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latin typeface="Arial"/>
                        </a:rPr>
                        <a:t>0,35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latin typeface="Arial"/>
                        </a:rPr>
                        <a:t>0,35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0,47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latin typeface="Arial"/>
                      </a:endParaRPr>
                    </a:p>
                  </a:txBody>
                  <a:tcPr marL="14462" marR="14462" marT="1446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</a:tbl>
          </a:graphicData>
        </a:graphic>
      </p:graphicFrame>
      <p:sp>
        <p:nvSpPr>
          <p:cNvPr id="3" name="Content Placeholder 2"/>
          <p:cNvSpPr txBox="1">
            <a:spLocks/>
          </p:cNvSpPr>
          <p:nvPr/>
        </p:nvSpPr>
        <p:spPr>
          <a:xfrm>
            <a:off x="380998" y="593636"/>
            <a:ext cx="8229600" cy="304800"/>
          </a:xfrm>
          <a:prstGeom prst="rect">
            <a:avLst/>
          </a:prstGeom>
        </p:spPr>
        <p:txBody>
          <a:bodyPr vert="horz" lIns="45720" tIns="45720" rIns="45720" bIns="45720" rtlCol="0">
            <a:normAutofit fontScale="850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pt-BR" dirty="0"/>
              <a:t>Planilha ”</a:t>
            </a:r>
            <a:r>
              <a:rPr lang="pt-BR" dirty="0">
                <a:hlinkClick r:id="rId3" action="ppaction://hlinkfile"/>
              </a:rPr>
              <a:t>consistência </a:t>
            </a:r>
            <a:r>
              <a:rPr lang="pt-BR" dirty="0" err="1">
                <a:hlinkClick r:id="rId3" action="ppaction://hlinkfile"/>
              </a:rPr>
              <a:t>interna.xls</a:t>
            </a:r>
            <a:r>
              <a:rPr lang="pt-BR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0500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609600" y="1219200"/>
          <a:ext cx="7772396" cy="5375107"/>
        </p:xfrm>
        <a:graphic>
          <a:graphicData uri="http://schemas.openxmlformats.org/drawingml/2006/table">
            <a:tbl>
              <a:tblPr/>
              <a:tblGrid>
                <a:gridCol w="10193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41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41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41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41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441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41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4413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4413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07052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Item 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Item 2 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Item 3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Item 4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Item 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latin typeface="Arial"/>
                        </a:rPr>
                        <a:t>Total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Soma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36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2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Média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2,57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3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Var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3,10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4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DP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1,76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Alfa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6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4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N/N-1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1,08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7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8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Alfa/KR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0,71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9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12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6669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13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7307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Suj 14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</a:t>
                      </a: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CC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ID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0,86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0,57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0,57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0,43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0,14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2,57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Corr It-Tot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0,60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0,94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0,94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0,87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0,56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Desv. Padr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0,35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0,49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0,49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0,49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0,35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Soma: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2,18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Var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0,13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0,26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0,26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0,26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0,13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Soma: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2 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3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4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1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2 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0,47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3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0,47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4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0,35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0,75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0,75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207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latin typeface="Arial"/>
                        </a:rPr>
                        <a:t>Item 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0,17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latin typeface="Arial"/>
                        </a:rPr>
                        <a:t>0,35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0,35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0,47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latin typeface="Arial"/>
                        </a:rPr>
                        <a:t>1,00</a:t>
                      </a: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latin typeface="Arial"/>
                      </a:endParaRPr>
                    </a:p>
                  </a:txBody>
                  <a:tcPr marL="15927" marR="15927" marT="1592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</a:tbl>
          </a:graphicData>
        </a:graphic>
      </p:graphicFrame>
      <p:cxnSp>
        <p:nvCxnSpPr>
          <p:cNvPr id="6" name="Straight Arrow Connector 5"/>
          <p:cNvCxnSpPr/>
          <p:nvPr/>
        </p:nvCxnSpPr>
        <p:spPr>
          <a:xfrm>
            <a:off x="1676400" y="5257800"/>
            <a:ext cx="44196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rot="5400000">
            <a:off x="4801394" y="2894806"/>
            <a:ext cx="27432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7753"/>
      </p:ext>
    </p:extLst>
  </p:cSld>
  <p:clrMapOvr>
    <a:masterClrMapping/>
  </p:clrMapOvr>
  <p:transition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FD255DD5-DA54-DB43-BFF9-BAECBDD6E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287"/>
            <a:ext cx="9144000" cy="670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9738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66505F0-E6C7-E44F-ADF8-2730EC158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24" y="0"/>
            <a:ext cx="83571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5947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A9BAE9A9-B720-CE43-BA9B-1DF182D58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1250516"/>
            <a:ext cx="5400600" cy="471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589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99592" y="2420888"/>
            <a:ext cx="7886700" cy="1325563"/>
          </a:xfrm>
        </p:spPr>
        <p:txBody>
          <a:bodyPr/>
          <a:lstStyle/>
          <a:p>
            <a:r>
              <a:rPr lang="pt-BR" dirty="0"/>
              <a:t>TCT e modelagem com equações estruturais</a:t>
            </a:r>
          </a:p>
        </p:txBody>
      </p:sp>
    </p:spTree>
    <p:extLst>
      <p:ext uri="{BB962C8B-B14F-4D97-AF65-F5344CB8AC3E}">
        <p14:creationId xmlns:p14="http://schemas.microsoft.com/office/powerpoint/2010/main" val="14473009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1412776"/>
            <a:ext cx="61722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953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8097" y="188640"/>
            <a:ext cx="7290054" cy="1176112"/>
          </a:xfrm>
        </p:spPr>
        <p:txBody>
          <a:bodyPr/>
          <a:lstStyle/>
          <a:p>
            <a:r>
              <a:rPr lang="pt-BR" dirty="0"/>
              <a:t>Modelo de medida na CCT </a:t>
            </a:r>
            <a:r>
              <a:rPr lang="pt-BR"/>
              <a:t>versus TRI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2644800"/>
            <a:ext cx="3303621" cy="2125216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2493355"/>
            <a:ext cx="3894586" cy="242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2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498627"/>
            <a:ext cx="5248920" cy="3774755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179512" y="795988"/>
            <a:ext cx="2376264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100" dirty="0" err="1">
                <a:solidFill>
                  <a:srgbClr val="222222"/>
                </a:solidFill>
              </a:rPr>
              <a:t>Coltman</a:t>
            </a:r>
            <a:r>
              <a:rPr lang="pt-BR" sz="1100" dirty="0">
                <a:solidFill>
                  <a:srgbClr val="222222"/>
                </a:solidFill>
              </a:rPr>
              <a:t>, T., </a:t>
            </a:r>
            <a:r>
              <a:rPr lang="pt-BR" sz="1100" dirty="0" err="1">
                <a:solidFill>
                  <a:srgbClr val="222222"/>
                </a:solidFill>
              </a:rPr>
              <a:t>Devinney</a:t>
            </a:r>
            <a:r>
              <a:rPr lang="pt-BR" sz="1100" dirty="0">
                <a:solidFill>
                  <a:srgbClr val="222222"/>
                </a:solidFill>
              </a:rPr>
              <a:t>, T. M., </a:t>
            </a:r>
            <a:r>
              <a:rPr lang="pt-BR" sz="1100" dirty="0" err="1">
                <a:solidFill>
                  <a:srgbClr val="222222"/>
                </a:solidFill>
              </a:rPr>
              <a:t>Midgley</a:t>
            </a:r>
            <a:r>
              <a:rPr lang="pt-BR" sz="1100" dirty="0">
                <a:solidFill>
                  <a:srgbClr val="222222"/>
                </a:solidFill>
              </a:rPr>
              <a:t>, D. F., &amp; </a:t>
            </a:r>
            <a:r>
              <a:rPr lang="pt-BR" sz="1100" dirty="0" err="1">
                <a:solidFill>
                  <a:srgbClr val="222222"/>
                </a:solidFill>
              </a:rPr>
              <a:t>Venaik</a:t>
            </a:r>
            <a:r>
              <a:rPr lang="pt-BR" sz="1100" dirty="0">
                <a:solidFill>
                  <a:srgbClr val="222222"/>
                </a:solidFill>
              </a:rPr>
              <a:t>, S. (2008). </a:t>
            </a:r>
            <a:r>
              <a:rPr lang="pt-BR" sz="1100" dirty="0" err="1">
                <a:solidFill>
                  <a:srgbClr val="222222"/>
                </a:solidFill>
              </a:rPr>
              <a:t>Formative</a:t>
            </a:r>
            <a:r>
              <a:rPr lang="pt-BR" sz="1100" dirty="0">
                <a:solidFill>
                  <a:srgbClr val="222222"/>
                </a:solidFill>
              </a:rPr>
              <a:t> versus </a:t>
            </a:r>
            <a:r>
              <a:rPr lang="pt-BR" sz="1100" dirty="0" err="1">
                <a:solidFill>
                  <a:srgbClr val="222222"/>
                </a:solidFill>
              </a:rPr>
              <a:t>reflective</a:t>
            </a:r>
            <a:r>
              <a:rPr lang="pt-BR" sz="1100" dirty="0">
                <a:solidFill>
                  <a:srgbClr val="222222"/>
                </a:solidFill>
              </a:rPr>
              <a:t> </a:t>
            </a:r>
            <a:r>
              <a:rPr lang="pt-BR" sz="1100" dirty="0" err="1">
                <a:solidFill>
                  <a:srgbClr val="222222"/>
                </a:solidFill>
              </a:rPr>
              <a:t>measurement</a:t>
            </a:r>
            <a:r>
              <a:rPr lang="pt-BR" sz="1100" dirty="0">
                <a:solidFill>
                  <a:srgbClr val="222222"/>
                </a:solidFill>
              </a:rPr>
              <a:t> </a:t>
            </a:r>
            <a:r>
              <a:rPr lang="pt-BR" sz="1100" dirty="0" err="1">
                <a:solidFill>
                  <a:srgbClr val="222222"/>
                </a:solidFill>
              </a:rPr>
              <a:t>models</a:t>
            </a:r>
            <a:r>
              <a:rPr lang="pt-BR" sz="1100" dirty="0">
                <a:solidFill>
                  <a:srgbClr val="222222"/>
                </a:solidFill>
              </a:rPr>
              <a:t>: </a:t>
            </a:r>
            <a:r>
              <a:rPr lang="pt-BR" sz="1100" dirty="0" err="1">
                <a:solidFill>
                  <a:srgbClr val="222222"/>
                </a:solidFill>
              </a:rPr>
              <a:t>Two</a:t>
            </a:r>
            <a:r>
              <a:rPr lang="pt-BR" sz="1100" dirty="0">
                <a:solidFill>
                  <a:srgbClr val="222222"/>
                </a:solidFill>
              </a:rPr>
              <a:t> </a:t>
            </a:r>
            <a:r>
              <a:rPr lang="pt-BR" sz="1100" dirty="0" err="1">
                <a:solidFill>
                  <a:srgbClr val="222222"/>
                </a:solidFill>
              </a:rPr>
              <a:t>applications</a:t>
            </a:r>
            <a:r>
              <a:rPr lang="pt-BR" sz="1100" dirty="0">
                <a:solidFill>
                  <a:srgbClr val="222222"/>
                </a:solidFill>
              </a:rPr>
              <a:t> </a:t>
            </a:r>
            <a:r>
              <a:rPr lang="pt-BR" sz="1100" dirty="0" err="1">
                <a:solidFill>
                  <a:srgbClr val="222222"/>
                </a:solidFill>
              </a:rPr>
              <a:t>of</a:t>
            </a:r>
            <a:r>
              <a:rPr lang="pt-BR" sz="1100" dirty="0">
                <a:solidFill>
                  <a:srgbClr val="222222"/>
                </a:solidFill>
              </a:rPr>
              <a:t> </a:t>
            </a:r>
            <a:r>
              <a:rPr lang="pt-BR" sz="1100" dirty="0" err="1">
                <a:solidFill>
                  <a:srgbClr val="222222"/>
                </a:solidFill>
              </a:rPr>
              <a:t>formative</a:t>
            </a:r>
            <a:r>
              <a:rPr lang="pt-BR" sz="1100" dirty="0">
                <a:solidFill>
                  <a:srgbClr val="222222"/>
                </a:solidFill>
              </a:rPr>
              <a:t> </a:t>
            </a:r>
            <a:r>
              <a:rPr lang="pt-BR" sz="1100" dirty="0" err="1">
                <a:solidFill>
                  <a:srgbClr val="222222"/>
                </a:solidFill>
              </a:rPr>
              <a:t>measurement</a:t>
            </a:r>
            <a:r>
              <a:rPr lang="pt-BR" sz="1100" dirty="0">
                <a:solidFill>
                  <a:srgbClr val="222222"/>
                </a:solidFill>
              </a:rPr>
              <a:t>. </a:t>
            </a:r>
            <a:r>
              <a:rPr lang="pt-BR" sz="1100" i="1" dirty="0" err="1">
                <a:solidFill>
                  <a:srgbClr val="222222"/>
                </a:solidFill>
              </a:rPr>
              <a:t>Journal</a:t>
            </a:r>
            <a:r>
              <a:rPr lang="pt-BR" sz="1100" i="1" dirty="0">
                <a:solidFill>
                  <a:srgbClr val="222222"/>
                </a:solidFill>
              </a:rPr>
              <a:t> </a:t>
            </a:r>
            <a:r>
              <a:rPr lang="pt-BR" sz="1100" i="1" dirty="0" err="1">
                <a:solidFill>
                  <a:srgbClr val="222222"/>
                </a:solidFill>
              </a:rPr>
              <a:t>of</a:t>
            </a:r>
            <a:r>
              <a:rPr lang="pt-BR" sz="1100" i="1" dirty="0">
                <a:solidFill>
                  <a:srgbClr val="222222"/>
                </a:solidFill>
              </a:rPr>
              <a:t> Business </a:t>
            </a:r>
            <a:r>
              <a:rPr lang="pt-BR" sz="1100" i="1" dirty="0" err="1">
                <a:solidFill>
                  <a:srgbClr val="222222"/>
                </a:solidFill>
              </a:rPr>
              <a:t>Research</a:t>
            </a:r>
            <a:r>
              <a:rPr lang="pt-BR" sz="1100" dirty="0">
                <a:solidFill>
                  <a:srgbClr val="222222"/>
                </a:solidFill>
              </a:rPr>
              <a:t>, </a:t>
            </a:r>
            <a:r>
              <a:rPr lang="pt-BR" sz="1100" i="1" dirty="0">
                <a:solidFill>
                  <a:srgbClr val="222222"/>
                </a:solidFill>
              </a:rPr>
              <a:t>61</a:t>
            </a:r>
            <a:r>
              <a:rPr lang="pt-BR" sz="1100" dirty="0">
                <a:solidFill>
                  <a:srgbClr val="222222"/>
                </a:solidFill>
              </a:rPr>
              <a:t>(12), 1250-1262.</a:t>
            </a:r>
            <a:endParaRPr lang="pt-BR" sz="1100" dirty="0"/>
          </a:p>
        </p:txBody>
      </p:sp>
      <p:sp>
        <p:nvSpPr>
          <p:cNvPr id="5" name="Retângulo 4"/>
          <p:cNvSpPr/>
          <p:nvPr/>
        </p:nvSpPr>
        <p:spPr>
          <a:xfrm>
            <a:off x="428181" y="4283804"/>
            <a:ext cx="864096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100" dirty="0">
                <a:solidFill>
                  <a:srgbClr val="000000"/>
                </a:solidFill>
              </a:rPr>
              <a:t>A </a:t>
            </a:r>
            <a:r>
              <a:rPr lang="pt-BR" sz="1100" dirty="0" err="1">
                <a:solidFill>
                  <a:srgbClr val="000000"/>
                </a:solidFill>
              </a:rPr>
              <a:t>typical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Rasch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analysis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carries</a:t>
            </a:r>
            <a:r>
              <a:rPr lang="pt-BR" sz="1100" dirty="0">
                <a:solidFill>
                  <a:srgbClr val="000000"/>
                </a:solidFill>
              </a:rPr>
              <a:t> no </a:t>
            </a:r>
            <a:r>
              <a:rPr lang="pt-BR" sz="1100" dirty="0" err="1">
                <a:solidFill>
                  <a:srgbClr val="000000"/>
                </a:solidFill>
              </a:rPr>
              <a:t>implication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of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manipulation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and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thus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can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make</a:t>
            </a:r>
            <a:r>
              <a:rPr lang="pt-BR" sz="1100" dirty="0">
                <a:solidFill>
                  <a:srgbClr val="000000"/>
                </a:solidFill>
              </a:rPr>
              <a:t> no </a:t>
            </a:r>
            <a:r>
              <a:rPr lang="pt-BR" sz="1100" dirty="0" err="1">
                <a:solidFill>
                  <a:srgbClr val="000000"/>
                </a:solidFill>
              </a:rPr>
              <a:t>claim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about</a:t>
            </a:r>
            <a:r>
              <a:rPr lang="pt-BR" sz="1100" dirty="0">
                <a:solidFill>
                  <a:srgbClr val="000000"/>
                </a:solidFill>
              </a:rPr>
              <a:t> causal </a:t>
            </a:r>
            <a:r>
              <a:rPr lang="pt-BR" sz="1100" dirty="0" err="1">
                <a:solidFill>
                  <a:srgbClr val="000000"/>
                </a:solidFill>
              </a:rPr>
              <a:t>action</a:t>
            </a:r>
            <a:r>
              <a:rPr lang="pt-BR" sz="1100" dirty="0">
                <a:solidFill>
                  <a:srgbClr val="000000"/>
                </a:solidFill>
              </a:rPr>
              <a:t>. </a:t>
            </a:r>
            <a:r>
              <a:rPr lang="pt-BR" sz="1100" dirty="0" err="1">
                <a:solidFill>
                  <a:srgbClr val="000000"/>
                </a:solidFill>
              </a:rPr>
              <a:t>This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means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that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there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may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be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little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information</a:t>
            </a:r>
            <a:r>
              <a:rPr lang="pt-BR" sz="1100" dirty="0">
                <a:solidFill>
                  <a:srgbClr val="000000"/>
                </a:solidFill>
              </a:rPr>
              <a:t> in a </a:t>
            </a:r>
            <a:r>
              <a:rPr lang="pt-BR" sz="1100" dirty="0" err="1">
                <a:solidFill>
                  <a:srgbClr val="000000"/>
                </a:solidFill>
              </a:rPr>
              <a:t>traditional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Rasch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analysis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that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speaks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to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whether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discovered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regularity</a:t>
            </a:r>
            <a:r>
              <a:rPr lang="pt-BR" sz="1100" dirty="0">
                <a:solidFill>
                  <a:srgbClr val="000000"/>
                </a:solidFill>
              </a:rPr>
              <a:t> in </a:t>
            </a:r>
            <a:r>
              <a:rPr lang="pt-BR" sz="1100" dirty="0" err="1">
                <a:solidFill>
                  <a:srgbClr val="000000"/>
                </a:solidFill>
              </a:rPr>
              <a:t>the</a:t>
            </a:r>
            <a:r>
              <a:rPr lang="pt-BR" sz="1100" dirty="0">
                <a:solidFill>
                  <a:srgbClr val="000000"/>
                </a:solidFill>
              </a:rPr>
              <a:t> data </a:t>
            </a:r>
            <a:r>
              <a:rPr lang="pt-BR" sz="1100" dirty="0" err="1">
                <a:solidFill>
                  <a:srgbClr val="000000"/>
                </a:solidFill>
              </a:rPr>
              <a:t>is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best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characterized</a:t>
            </a:r>
            <a:r>
              <a:rPr lang="pt-BR" sz="1100" dirty="0">
                <a:solidFill>
                  <a:srgbClr val="000000"/>
                </a:solidFill>
              </a:rPr>
              <a:t> as </a:t>
            </a:r>
            <a:r>
              <a:rPr lang="pt-BR" sz="1100" dirty="0" err="1">
                <a:solidFill>
                  <a:srgbClr val="000000"/>
                </a:solidFill>
              </a:rPr>
              <a:t>reflective</a:t>
            </a:r>
            <a:r>
              <a:rPr lang="pt-BR" sz="1100" dirty="0">
                <a:solidFill>
                  <a:srgbClr val="000000"/>
                </a:solidFill>
              </a:rPr>
              <a:t> (</a:t>
            </a:r>
            <a:r>
              <a:rPr lang="pt-BR" sz="1100" dirty="0" err="1">
                <a:solidFill>
                  <a:srgbClr val="000000"/>
                </a:solidFill>
              </a:rPr>
              <a:t>latent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variable</a:t>
            </a:r>
            <a:r>
              <a:rPr lang="pt-BR" sz="1100" dirty="0">
                <a:solidFill>
                  <a:srgbClr val="000000"/>
                </a:solidFill>
              </a:rPr>
              <a:t>) </a:t>
            </a:r>
            <a:r>
              <a:rPr lang="pt-BR" sz="1100" dirty="0" err="1">
                <a:solidFill>
                  <a:srgbClr val="000000"/>
                </a:solidFill>
              </a:rPr>
              <a:t>or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formative</a:t>
            </a:r>
            <a:r>
              <a:rPr lang="pt-BR" sz="1100" dirty="0">
                <a:solidFill>
                  <a:srgbClr val="000000"/>
                </a:solidFill>
              </a:rPr>
              <a:t> (</a:t>
            </a:r>
            <a:r>
              <a:rPr lang="pt-BR" sz="1100" dirty="0" err="1">
                <a:solidFill>
                  <a:srgbClr val="000000"/>
                </a:solidFill>
              </a:rPr>
              <a:t>composite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variable</a:t>
            </a:r>
            <a:r>
              <a:rPr lang="pt-BR" sz="1100" dirty="0">
                <a:solidFill>
                  <a:srgbClr val="000000"/>
                </a:solidFill>
              </a:rPr>
              <a:t>). </a:t>
            </a:r>
          </a:p>
          <a:p>
            <a:r>
              <a:rPr lang="pt-BR" sz="1100" dirty="0" err="1">
                <a:solidFill>
                  <a:srgbClr val="000000"/>
                </a:solidFill>
              </a:rPr>
              <a:t>Rasch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models</a:t>
            </a:r>
            <a:r>
              <a:rPr lang="pt-BR" sz="1100" dirty="0">
                <a:solidFill>
                  <a:srgbClr val="000000"/>
                </a:solidFill>
              </a:rPr>
              <a:t> are </a:t>
            </a:r>
            <a:r>
              <a:rPr lang="pt-BR" sz="1100" dirty="0" err="1">
                <a:solidFill>
                  <a:srgbClr val="000000"/>
                </a:solidFill>
              </a:rPr>
              <a:t>associational</a:t>
            </a:r>
            <a:r>
              <a:rPr lang="pt-BR" sz="1100" dirty="0">
                <a:solidFill>
                  <a:srgbClr val="000000"/>
                </a:solidFill>
              </a:rPr>
              <a:t> (i.e., </a:t>
            </a:r>
            <a:r>
              <a:rPr lang="pt-BR" sz="1100" dirty="0" err="1">
                <a:solidFill>
                  <a:srgbClr val="000000"/>
                </a:solidFill>
              </a:rPr>
              <a:t>correlational</a:t>
            </a:r>
            <a:r>
              <a:rPr lang="pt-BR" sz="1100" dirty="0">
                <a:solidFill>
                  <a:srgbClr val="000000"/>
                </a:solidFill>
              </a:rPr>
              <a:t>) </a:t>
            </a:r>
            <a:r>
              <a:rPr lang="pt-BR" sz="1100" dirty="0" err="1">
                <a:solidFill>
                  <a:srgbClr val="000000"/>
                </a:solidFill>
              </a:rPr>
              <a:t>models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and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because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correlation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is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necessary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but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not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sufficient</a:t>
            </a:r>
            <a:r>
              <a:rPr lang="pt-BR" sz="1100" dirty="0">
                <a:solidFill>
                  <a:srgbClr val="000000"/>
                </a:solidFill>
              </a:rPr>
              <a:t> for </a:t>
            </a:r>
            <a:r>
              <a:rPr lang="pt-BR" sz="1100" dirty="0" err="1">
                <a:solidFill>
                  <a:srgbClr val="000000"/>
                </a:solidFill>
              </a:rPr>
              <a:t>causation</a:t>
            </a:r>
            <a:r>
              <a:rPr lang="pt-BR" sz="1100" dirty="0">
                <a:solidFill>
                  <a:srgbClr val="000000"/>
                </a:solidFill>
              </a:rPr>
              <a:t>, a </a:t>
            </a:r>
            <a:r>
              <a:rPr lang="pt-BR" sz="1100" dirty="0" err="1">
                <a:solidFill>
                  <a:srgbClr val="000000"/>
                </a:solidFill>
              </a:rPr>
              <a:t>Rasch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analysis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cannot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distinguish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between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composite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and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latent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variable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models</a:t>
            </a:r>
            <a:r>
              <a:rPr lang="pt-BR" sz="1100" dirty="0">
                <a:solidFill>
                  <a:srgbClr val="000000"/>
                </a:solidFill>
              </a:rPr>
              <a:t>. The Rubin-</a:t>
            </a:r>
            <a:r>
              <a:rPr lang="pt-BR" sz="1100" dirty="0" err="1">
                <a:solidFill>
                  <a:srgbClr val="000000"/>
                </a:solidFill>
              </a:rPr>
              <a:t>Holland</a:t>
            </a:r>
            <a:r>
              <a:rPr lang="pt-BR" sz="1100" dirty="0">
                <a:solidFill>
                  <a:srgbClr val="000000"/>
                </a:solidFill>
              </a:rPr>
              <a:t> framework for causal </a:t>
            </a:r>
            <a:r>
              <a:rPr lang="pt-BR" sz="1100" dirty="0" err="1">
                <a:solidFill>
                  <a:srgbClr val="000000"/>
                </a:solidFill>
              </a:rPr>
              <a:t>inference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specifies</a:t>
            </a:r>
            <a:r>
              <a:rPr lang="pt-BR" sz="1100" dirty="0">
                <a:solidFill>
                  <a:srgbClr val="000000"/>
                </a:solidFill>
              </a:rPr>
              <a:t>: no </a:t>
            </a:r>
            <a:r>
              <a:rPr lang="pt-BR" sz="1100" dirty="0" err="1">
                <a:solidFill>
                  <a:srgbClr val="000000"/>
                </a:solidFill>
              </a:rPr>
              <a:t>causation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without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manipulation</a:t>
            </a:r>
            <a:r>
              <a:rPr lang="pt-BR" sz="1100" dirty="0">
                <a:solidFill>
                  <a:srgbClr val="000000"/>
                </a:solidFill>
              </a:rPr>
              <a:t>. It </a:t>
            </a:r>
            <a:r>
              <a:rPr lang="pt-BR" sz="1100" dirty="0" err="1">
                <a:solidFill>
                  <a:srgbClr val="000000"/>
                </a:solidFill>
              </a:rPr>
              <a:t>seems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that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many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Rasch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calibration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efforts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omit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the</a:t>
            </a:r>
            <a:r>
              <a:rPr lang="pt-BR" sz="1100" dirty="0">
                <a:solidFill>
                  <a:srgbClr val="000000"/>
                </a:solidFill>
              </a:rPr>
              <a:t> crucial </a:t>
            </a:r>
            <a:r>
              <a:rPr lang="pt-BR" sz="1100" dirty="0" err="1">
                <a:solidFill>
                  <a:srgbClr val="000000"/>
                </a:solidFill>
              </a:rPr>
              <a:t>last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step</a:t>
            </a:r>
            <a:r>
              <a:rPr lang="pt-BR" sz="1100" dirty="0">
                <a:solidFill>
                  <a:srgbClr val="000000"/>
                </a:solidFill>
              </a:rPr>
              <a:t> in a </a:t>
            </a:r>
            <a:r>
              <a:rPr lang="pt-BR" sz="1100" dirty="0" err="1">
                <a:solidFill>
                  <a:srgbClr val="000000"/>
                </a:solidFill>
              </a:rPr>
              <a:t>latent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variable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argument</a:t>
            </a:r>
            <a:r>
              <a:rPr lang="pt-BR" sz="1100" dirty="0">
                <a:solidFill>
                  <a:srgbClr val="000000"/>
                </a:solidFill>
              </a:rPr>
              <a:t>: </a:t>
            </a:r>
            <a:r>
              <a:rPr lang="pt-BR" sz="1100" dirty="0" err="1">
                <a:solidFill>
                  <a:srgbClr val="000000"/>
                </a:solidFill>
              </a:rPr>
              <a:t>that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is</a:t>
            </a:r>
            <a:r>
              <a:rPr lang="pt-BR" sz="1100" dirty="0">
                <a:solidFill>
                  <a:srgbClr val="000000"/>
                </a:solidFill>
              </a:rPr>
              <a:t>, </a:t>
            </a:r>
            <a:r>
              <a:rPr lang="pt-BR" sz="1100" dirty="0" err="1">
                <a:solidFill>
                  <a:srgbClr val="000000"/>
                </a:solidFill>
              </a:rPr>
              <a:t>answering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question</a:t>
            </a:r>
            <a:r>
              <a:rPr lang="pt-BR" sz="1100" dirty="0">
                <a:solidFill>
                  <a:srgbClr val="000000"/>
                </a:solidFill>
              </a:rPr>
              <a:t>, "</a:t>
            </a:r>
            <a:r>
              <a:rPr lang="pt-BR" sz="1100" dirty="0" err="1">
                <a:solidFill>
                  <a:srgbClr val="000000"/>
                </a:solidFill>
              </a:rPr>
              <a:t>What</a:t>
            </a:r>
            <a:r>
              <a:rPr lang="pt-BR" sz="1100" dirty="0">
                <a:solidFill>
                  <a:srgbClr val="000000"/>
                </a:solidFill>
              </a:rPr>
              <a:t> causes </a:t>
            </a:r>
            <a:r>
              <a:rPr lang="pt-BR" sz="1100" dirty="0" err="1">
                <a:solidFill>
                  <a:srgbClr val="000000"/>
                </a:solidFill>
              </a:rPr>
              <a:t>the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variation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that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measurement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instrument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detects</a:t>
            </a:r>
            <a:r>
              <a:rPr lang="pt-BR" sz="1100" dirty="0">
                <a:solidFill>
                  <a:srgbClr val="000000"/>
                </a:solidFill>
              </a:rPr>
              <a:t>?" (</a:t>
            </a:r>
            <a:r>
              <a:rPr lang="pt-BR" sz="1100" dirty="0" err="1">
                <a:solidFill>
                  <a:srgbClr val="000000"/>
                </a:solidFill>
              </a:rPr>
              <a:t>Borsboom</a:t>
            </a:r>
            <a:r>
              <a:rPr lang="pt-BR" sz="1100" dirty="0">
                <a:solidFill>
                  <a:srgbClr val="000000"/>
                </a:solidFill>
              </a:rPr>
              <a:t>, 2005). </a:t>
            </a:r>
            <a:r>
              <a:rPr lang="pt-BR" sz="1100" dirty="0" err="1">
                <a:solidFill>
                  <a:srgbClr val="000000"/>
                </a:solidFill>
              </a:rPr>
              <a:t>We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suggest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that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there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is</a:t>
            </a:r>
            <a:r>
              <a:rPr lang="pt-BR" sz="1100" dirty="0">
                <a:solidFill>
                  <a:srgbClr val="000000"/>
                </a:solidFill>
              </a:rPr>
              <a:t> no single </a:t>
            </a:r>
            <a:r>
              <a:rPr lang="pt-BR" sz="1100" dirty="0" err="1">
                <a:solidFill>
                  <a:srgbClr val="000000"/>
                </a:solidFill>
              </a:rPr>
              <a:t>piece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of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evidence</a:t>
            </a:r>
            <a:r>
              <a:rPr lang="pt-BR" sz="1100" dirty="0">
                <a:solidFill>
                  <a:srgbClr val="000000"/>
                </a:solidFill>
              </a:rPr>
              <a:t> more </a:t>
            </a:r>
            <a:r>
              <a:rPr lang="pt-BR" sz="1100" dirty="0" err="1">
                <a:solidFill>
                  <a:srgbClr val="000000"/>
                </a:solidFill>
              </a:rPr>
              <a:t>important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to</a:t>
            </a:r>
            <a:r>
              <a:rPr lang="pt-BR" sz="1100" dirty="0">
                <a:solidFill>
                  <a:srgbClr val="000000"/>
                </a:solidFill>
              </a:rPr>
              <a:t> a </a:t>
            </a:r>
            <a:r>
              <a:rPr lang="pt-BR" sz="1100" dirty="0" err="1">
                <a:solidFill>
                  <a:srgbClr val="000000"/>
                </a:solidFill>
              </a:rPr>
              <a:t>construct's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definition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than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the</a:t>
            </a:r>
            <a:r>
              <a:rPr lang="pt-BR" sz="1100" dirty="0">
                <a:solidFill>
                  <a:srgbClr val="000000"/>
                </a:solidFill>
              </a:rPr>
              <a:t> causal </a:t>
            </a:r>
            <a:r>
              <a:rPr lang="pt-BR" sz="1100" dirty="0" err="1">
                <a:solidFill>
                  <a:srgbClr val="000000"/>
                </a:solidFill>
              </a:rPr>
              <a:t>relationship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between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the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construct</a:t>
            </a:r>
            <a:r>
              <a:rPr lang="pt-BR" sz="1100" dirty="0">
                <a:solidFill>
                  <a:srgbClr val="000000"/>
                </a:solidFill>
              </a:rPr>
              <a:t> </a:t>
            </a:r>
            <a:r>
              <a:rPr lang="pt-BR" sz="1100" dirty="0" err="1">
                <a:solidFill>
                  <a:srgbClr val="000000"/>
                </a:solidFill>
              </a:rPr>
              <a:t>and</a:t>
            </a:r>
            <a:r>
              <a:rPr lang="pt-BR" sz="1100" dirty="0">
                <a:solidFill>
                  <a:srgbClr val="000000"/>
                </a:solidFill>
              </a:rPr>
              <a:t> its </a:t>
            </a:r>
            <a:r>
              <a:rPr lang="pt-BR" sz="1100" dirty="0" err="1">
                <a:solidFill>
                  <a:srgbClr val="000000"/>
                </a:solidFill>
              </a:rPr>
              <a:t>indicators</a:t>
            </a:r>
            <a:r>
              <a:rPr lang="pt-BR" sz="1100" dirty="0">
                <a:solidFill>
                  <a:srgbClr val="000000"/>
                </a:solidFill>
              </a:rPr>
              <a:t>. </a:t>
            </a:r>
          </a:p>
          <a:p>
            <a:endParaRPr lang="pt-BR" sz="1100" dirty="0">
              <a:solidFill>
                <a:srgbClr val="000000"/>
              </a:solidFill>
            </a:endParaRPr>
          </a:p>
          <a:p>
            <a:r>
              <a:rPr lang="pt-BR" sz="1100" dirty="0"/>
              <a:t>A. Jackson </a:t>
            </a:r>
            <a:r>
              <a:rPr lang="pt-BR" sz="1100" dirty="0" err="1"/>
              <a:t>Stenner</a:t>
            </a:r>
            <a:r>
              <a:rPr lang="pt-BR" sz="1100" dirty="0"/>
              <a:t>, Donald S. </a:t>
            </a:r>
            <a:r>
              <a:rPr lang="pt-BR" sz="1100" dirty="0" err="1"/>
              <a:t>Burdick</a:t>
            </a:r>
            <a:r>
              <a:rPr lang="pt-BR" sz="1100" dirty="0"/>
              <a:t>, &amp; Mark H. Stone </a:t>
            </a:r>
            <a:r>
              <a:rPr lang="pt-BR" sz="1100" dirty="0" err="1"/>
              <a:t>https</a:t>
            </a:r>
            <a:r>
              <a:rPr lang="pt-BR" sz="1100" dirty="0"/>
              <a:t>://</a:t>
            </a:r>
            <a:r>
              <a:rPr lang="pt-BR" sz="1100" dirty="0" err="1"/>
              <a:t>www.rasch.org</a:t>
            </a:r>
            <a:r>
              <a:rPr lang="pt-BR" sz="1100" dirty="0"/>
              <a:t>/</a:t>
            </a:r>
            <a:r>
              <a:rPr lang="pt-BR" sz="1100" dirty="0" err="1"/>
              <a:t>rmt</a:t>
            </a:r>
            <a:r>
              <a:rPr lang="pt-BR" sz="1100" dirty="0"/>
              <a:t>/rmt221d.htm</a:t>
            </a:r>
          </a:p>
          <a:p>
            <a:endParaRPr lang="pt-BR" sz="11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4247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 1</a:t>
            </a:r>
          </a:p>
        </p:txBody>
      </p:sp>
    </p:spTree>
    <p:extLst>
      <p:ext uri="{BB962C8B-B14F-4D97-AF65-F5344CB8AC3E}">
        <p14:creationId xmlns:p14="http://schemas.microsoft.com/office/powerpoint/2010/main" val="2265099841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91BDD1A-BA05-F14D-B760-4C341D033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640" y="476672"/>
            <a:ext cx="3913673" cy="5571066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7D3B47D4-92E3-5D4D-BB06-E4BC5C6FF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476672"/>
            <a:ext cx="393981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347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Exercício 1: </a:t>
            </a:r>
            <a:r>
              <a:rPr lang="pt-BR" dirty="0" err="1"/>
              <a:t>Intro</a:t>
            </a:r>
            <a:r>
              <a:rPr lang="pt-BR" dirty="0"/>
              <a:t> ao RSTUDIO</a:t>
            </a:r>
          </a:p>
          <a:p>
            <a:pPr marL="173736" lvl="1" indent="0">
              <a:buNone/>
            </a:pPr>
            <a:r>
              <a:rPr lang="pt-BR" dirty="0"/>
              <a:t>Abrir base de dados</a:t>
            </a:r>
          </a:p>
          <a:p>
            <a:pPr marL="173736" lvl="1" indent="0">
              <a:buNone/>
            </a:pPr>
            <a:r>
              <a:rPr lang="pt-BR" dirty="0"/>
              <a:t>Tipos de objeto no </a:t>
            </a:r>
            <a:r>
              <a:rPr lang="pt-BR" dirty="0" err="1"/>
              <a:t>R</a:t>
            </a:r>
            <a:endParaRPr lang="pt-BR" dirty="0"/>
          </a:p>
          <a:p>
            <a:pPr marL="173736" lvl="1" indent="0">
              <a:buNone/>
            </a:pPr>
            <a:r>
              <a:rPr lang="pt-BR" dirty="0"/>
              <a:t>Seleção de variáveis</a:t>
            </a:r>
          </a:p>
          <a:p>
            <a:pPr marL="173736" lvl="1" indent="0">
              <a:buNone/>
            </a:pPr>
            <a:r>
              <a:rPr lang="pt-BR" dirty="0"/>
              <a:t>Seleção de observações</a:t>
            </a:r>
          </a:p>
          <a:p>
            <a:r>
              <a:rPr lang="pt-BR" dirty="0"/>
              <a:t>Exercício 2: TCT com os dados do ENEM</a:t>
            </a:r>
          </a:p>
          <a:p>
            <a:pPr lvl="1"/>
            <a:r>
              <a:rPr lang="pt-BR" dirty="0"/>
              <a:t>Planilha no Excel: entendendo correlação item total e alfa</a:t>
            </a:r>
          </a:p>
          <a:p>
            <a:pPr lvl="1"/>
            <a:r>
              <a:rPr lang="pt-BR" dirty="0"/>
              <a:t>Análise psicométrica clássica com o </a:t>
            </a:r>
            <a:r>
              <a:rPr lang="pt-BR" dirty="0" err="1"/>
              <a:t>Psych</a:t>
            </a:r>
            <a:endParaRPr lang="pt-BR" dirty="0"/>
          </a:p>
          <a:p>
            <a:pPr lvl="1"/>
            <a:r>
              <a:rPr lang="pt-BR" dirty="0"/>
              <a:t>Análise gráfica dos itens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2812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Slides Adicionais</a:t>
            </a:r>
          </a:p>
        </p:txBody>
      </p:sp>
    </p:spTree>
    <p:extLst>
      <p:ext uri="{BB962C8B-B14F-4D97-AF65-F5344CB8AC3E}">
        <p14:creationId xmlns:p14="http://schemas.microsoft.com/office/powerpoint/2010/main" val="3019010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628800"/>
            <a:ext cx="6223000" cy="2159000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2195736" y="4581128"/>
            <a:ext cx="5400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/>
              <a:t>http</a:t>
            </a:r>
            <a:r>
              <a:rPr lang="pt-BR" dirty="0"/>
              <a:t>://</a:t>
            </a:r>
            <a:r>
              <a:rPr lang="pt-BR" dirty="0" err="1"/>
              <a:t>ccnmtl.columbia.edu</a:t>
            </a:r>
            <a:r>
              <a:rPr lang="pt-BR" dirty="0"/>
              <a:t>/</a:t>
            </a:r>
            <a:r>
              <a:rPr lang="pt-BR" dirty="0" err="1"/>
              <a:t>projects</a:t>
            </a:r>
            <a:r>
              <a:rPr lang="pt-BR" dirty="0"/>
              <a:t>/</a:t>
            </a:r>
            <a:r>
              <a:rPr lang="pt-BR" dirty="0" err="1"/>
              <a:t>qmss</a:t>
            </a:r>
            <a:r>
              <a:rPr lang="pt-BR" dirty="0"/>
              <a:t>/</a:t>
            </a:r>
            <a:r>
              <a:rPr lang="pt-BR" dirty="0" err="1"/>
              <a:t>measurement</a:t>
            </a:r>
            <a:r>
              <a:rPr lang="pt-BR" dirty="0"/>
              <a:t>/</a:t>
            </a:r>
            <a:r>
              <a:rPr lang="pt-BR" dirty="0" err="1"/>
              <a:t>validity_and_reliability.html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09424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2564904"/>
            <a:ext cx="3981715" cy="3682788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13" y="908720"/>
            <a:ext cx="4936341" cy="3615556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2627784" y="118707"/>
            <a:ext cx="3643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Guliksen</a:t>
            </a:r>
            <a:r>
              <a:rPr lang="pt-BR" dirty="0"/>
              <a:t> (1950) e </a:t>
            </a:r>
            <a:r>
              <a:rPr lang="pt-BR" dirty="0" err="1"/>
              <a:t>Templin</a:t>
            </a:r>
            <a:r>
              <a:rPr lang="pt-BR" dirty="0"/>
              <a:t> (2016)</a:t>
            </a:r>
          </a:p>
        </p:txBody>
      </p:sp>
    </p:spTree>
    <p:extLst>
      <p:ext uri="{BB962C8B-B14F-4D97-AF65-F5344CB8AC3E}">
        <p14:creationId xmlns:p14="http://schemas.microsoft.com/office/powerpoint/2010/main" val="10820077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" y="184150"/>
            <a:ext cx="8674100" cy="648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543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E5229AD-C362-D14C-A3AB-3E600A1B5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27" y="404664"/>
            <a:ext cx="8377505" cy="544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5666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FA4D672-A276-2D45-8F77-F361FAAE7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609788"/>
            <a:ext cx="3479924" cy="342576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0BA6F1F2-6C5C-2341-BACA-CA7FB1690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844824"/>
            <a:ext cx="4074485" cy="277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840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63B1CEC-021D-184D-BD37-CB36ABF57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516" y="563203"/>
            <a:ext cx="6946968" cy="573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9084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334BFF0-055E-6E43-84CA-4D0745993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693451"/>
            <a:ext cx="4878077" cy="547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5139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972B0DA-9350-144A-987D-473FAE308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077" y="586172"/>
            <a:ext cx="6939845" cy="568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14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47664" y="2708920"/>
            <a:ext cx="6396384" cy="845444"/>
          </a:xfrm>
        </p:spPr>
        <p:txBody>
          <a:bodyPr/>
          <a:lstStyle/>
          <a:p>
            <a:r>
              <a:rPr lang="pt-BR" dirty="0"/>
              <a:t>Teoria clássica dos testes</a:t>
            </a:r>
          </a:p>
        </p:txBody>
      </p:sp>
    </p:spTree>
    <p:extLst>
      <p:ext uri="{BB962C8B-B14F-4D97-AF65-F5344CB8AC3E}">
        <p14:creationId xmlns:p14="http://schemas.microsoft.com/office/powerpoint/2010/main" val="1417010777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1988840"/>
            <a:ext cx="8280919" cy="432048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altLang="x-none" sz="1600" dirty="0"/>
              <a:t>Historicamente tem sido definida como:</a:t>
            </a:r>
          </a:p>
          <a:p>
            <a:r>
              <a:rPr lang="ja-JP" altLang="pt-BR" sz="1800" dirty="0"/>
              <a:t>“</a:t>
            </a:r>
            <a:r>
              <a:rPr lang="pt-BR" altLang="ja-JP" sz="1800" dirty="0"/>
              <a:t>grau que o teste mede o que se propõe medir</a:t>
            </a:r>
            <a:r>
              <a:rPr lang="ja-JP" altLang="pt-BR" sz="1800" dirty="0"/>
              <a:t>”</a:t>
            </a:r>
            <a:r>
              <a:rPr lang="pt-BR" altLang="ja-JP" sz="1800" dirty="0"/>
              <a:t> </a:t>
            </a:r>
            <a:r>
              <a:rPr lang="pt-BR" altLang="x-none" sz="1800" dirty="0" err="1"/>
              <a:t>Anastasi</a:t>
            </a:r>
            <a:r>
              <a:rPr lang="pt-BR" altLang="x-none" sz="1800" dirty="0"/>
              <a:t> (1954)</a:t>
            </a:r>
            <a:endParaRPr lang="pt-BR" altLang="ja-JP" sz="1800" dirty="0"/>
          </a:p>
          <a:p>
            <a:r>
              <a:rPr lang="ja-JP" altLang="pt-BR" sz="1800" dirty="0"/>
              <a:t>“</a:t>
            </a:r>
            <a:r>
              <a:rPr lang="pt-BR" altLang="ja-JP" sz="1800" dirty="0"/>
              <a:t>a validade de um teste diz respeito ao `o que</a:t>
            </a:r>
            <a:r>
              <a:rPr lang="ja-JP" altLang="pt-BR" sz="1800" dirty="0"/>
              <a:t>’</a:t>
            </a:r>
            <a:r>
              <a:rPr lang="pt-BR" altLang="ja-JP" sz="1800" dirty="0"/>
              <a:t> o teste mede quão bem ele faz isso</a:t>
            </a:r>
            <a:r>
              <a:rPr lang="ja-JP" altLang="pt-BR" sz="1800" dirty="0"/>
              <a:t>”</a:t>
            </a:r>
            <a:r>
              <a:rPr lang="pt-BR" altLang="ja-JP" sz="1800" dirty="0"/>
              <a:t> </a:t>
            </a:r>
            <a:r>
              <a:rPr lang="pt-BR" altLang="x-none" sz="1800" dirty="0" err="1"/>
              <a:t>Anastasi</a:t>
            </a:r>
            <a:r>
              <a:rPr lang="pt-BR" altLang="x-none" sz="1800" dirty="0"/>
              <a:t> &amp; </a:t>
            </a:r>
            <a:r>
              <a:rPr lang="pt-BR" altLang="x-none" sz="1800" dirty="0" err="1"/>
              <a:t>Urbina</a:t>
            </a:r>
            <a:r>
              <a:rPr lang="pt-BR" altLang="x-none" sz="1800" dirty="0"/>
              <a:t> (1997)</a:t>
            </a:r>
            <a:endParaRPr lang="pt-BR" altLang="ja-JP" sz="1800" dirty="0"/>
          </a:p>
          <a:p>
            <a:pPr>
              <a:buNone/>
            </a:pPr>
            <a:endParaRPr lang="en-US" altLang="x-none" sz="1600" dirty="0"/>
          </a:p>
          <a:p>
            <a:pPr>
              <a:buNone/>
            </a:pPr>
            <a:r>
              <a:rPr lang="en-US" altLang="x-none" sz="1600" dirty="0"/>
              <a:t>AERA, APA e NCME (1999) e </a:t>
            </a:r>
            <a:r>
              <a:rPr lang="pt-BR" altLang="x-none" sz="1600" dirty="0" err="1"/>
              <a:t>Urbina</a:t>
            </a:r>
            <a:r>
              <a:rPr lang="pt-BR" altLang="x-none" sz="1600" dirty="0"/>
              <a:t> (2004): </a:t>
            </a:r>
          </a:p>
          <a:p>
            <a:pPr>
              <a:buNone/>
            </a:pPr>
            <a:r>
              <a:rPr lang="ja-JP" altLang="pt-BR" dirty="0"/>
              <a:t>“</a:t>
            </a:r>
            <a:r>
              <a:rPr lang="pt-BR" altLang="ja-JP" dirty="0"/>
              <a:t>Grau / extensão em que a evidência acumulada sustenta as </a:t>
            </a:r>
            <a:r>
              <a:rPr lang="pt-BR" altLang="ja-JP" u="sng" dirty="0"/>
              <a:t>interpretações</a:t>
            </a:r>
            <a:r>
              <a:rPr lang="pt-BR" altLang="ja-JP" dirty="0"/>
              <a:t> intencionadas para os </a:t>
            </a:r>
            <a:r>
              <a:rPr lang="pt-BR" altLang="ja-JP" u="sng" dirty="0"/>
              <a:t>propósitos</a:t>
            </a:r>
            <a:r>
              <a:rPr lang="pt-BR" altLang="ja-JP" dirty="0"/>
              <a:t> prometidos (propostos)</a:t>
            </a:r>
            <a:r>
              <a:rPr lang="ja-JP" altLang="pt-BR" dirty="0"/>
              <a:t>”</a:t>
            </a:r>
          </a:p>
          <a:p>
            <a:pPr lvl="1"/>
            <a:endParaRPr lang="pt-BR" altLang="x-none" sz="1400" dirty="0"/>
          </a:p>
          <a:p>
            <a:pPr lvl="1"/>
            <a:r>
              <a:rPr lang="pt-BR" altLang="x-none" sz="1400" dirty="0" err="1"/>
              <a:t>G</a:t>
            </a:r>
            <a:r>
              <a:rPr lang="en-US" altLang="x-none" sz="1400" dirty="0" err="1"/>
              <a:t>radação</a:t>
            </a:r>
            <a:r>
              <a:rPr lang="en-US" altLang="x-none" sz="1400" dirty="0"/>
              <a:t> vs </a:t>
            </a:r>
            <a:r>
              <a:rPr lang="en-US" altLang="x-none" sz="1400" dirty="0" err="1"/>
              <a:t>caracteística</a:t>
            </a:r>
            <a:r>
              <a:rPr lang="en-US" altLang="x-none" sz="1400" dirty="0"/>
              <a:t> </a:t>
            </a:r>
            <a:r>
              <a:rPr lang="en-US" altLang="x-none" sz="1400" dirty="0" err="1"/>
              <a:t>dicotômica</a:t>
            </a:r>
            <a:r>
              <a:rPr lang="en-US" altLang="x-none" sz="1400" dirty="0"/>
              <a:t> </a:t>
            </a:r>
          </a:p>
          <a:p>
            <a:pPr lvl="1"/>
            <a:r>
              <a:rPr lang="en-US" altLang="x-none" sz="1400" dirty="0" err="1"/>
              <a:t>Validade</a:t>
            </a:r>
            <a:r>
              <a:rPr lang="en-US" altLang="x-none" sz="1400" dirty="0"/>
              <a:t> </a:t>
            </a:r>
            <a:r>
              <a:rPr lang="en-US" altLang="x-none" sz="1400" dirty="0" err="1"/>
              <a:t>é</a:t>
            </a:r>
            <a:r>
              <a:rPr lang="en-US" altLang="x-none" sz="1400" dirty="0"/>
              <a:t> um teste de </a:t>
            </a:r>
            <a:r>
              <a:rPr lang="en-US" altLang="x-none" sz="1400" dirty="0" err="1"/>
              <a:t>hipótese</a:t>
            </a:r>
            <a:r>
              <a:rPr lang="en-US" altLang="x-none" sz="1400" dirty="0"/>
              <a:t> (</a:t>
            </a:r>
            <a:r>
              <a:rPr lang="en-US" altLang="x-none" sz="1400" dirty="0" err="1"/>
              <a:t>falseamento</a:t>
            </a:r>
            <a:r>
              <a:rPr lang="en-US" altLang="x-none" sz="1400" dirty="0"/>
              <a:t> de </a:t>
            </a:r>
            <a:r>
              <a:rPr lang="en-US" altLang="x-none" sz="1400" dirty="0" err="1"/>
              <a:t>teorias</a:t>
            </a:r>
            <a:r>
              <a:rPr lang="en-US" altLang="x-none" sz="1400" dirty="0"/>
              <a:t>)</a:t>
            </a:r>
          </a:p>
          <a:p>
            <a:pPr lvl="1"/>
            <a:r>
              <a:rPr lang="en-US" altLang="x-none" sz="1400" dirty="0" err="1"/>
              <a:t>Vários</a:t>
            </a:r>
            <a:r>
              <a:rPr lang="en-US" altLang="x-none" sz="1400" dirty="0"/>
              <a:t> </a:t>
            </a:r>
            <a:r>
              <a:rPr lang="en-US" altLang="x-none" sz="1400" dirty="0" err="1"/>
              <a:t>propósitos</a:t>
            </a:r>
            <a:r>
              <a:rPr lang="en-US" altLang="x-none" sz="1400" dirty="0"/>
              <a:t> / </a:t>
            </a:r>
            <a:r>
              <a:rPr lang="en-US" altLang="x-none" sz="1400" dirty="0" err="1"/>
              <a:t>vários</a:t>
            </a:r>
            <a:r>
              <a:rPr lang="en-US" altLang="x-none" sz="1400" dirty="0"/>
              <a:t> </a:t>
            </a:r>
            <a:r>
              <a:rPr lang="en-US" altLang="x-none" sz="1400" dirty="0" err="1"/>
              <a:t>métodos</a:t>
            </a:r>
            <a:r>
              <a:rPr lang="en-US" altLang="x-none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9871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Validade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95536" y="1988840"/>
            <a:ext cx="8280919" cy="4320480"/>
          </a:xfrm>
        </p:spPr>
        <p:txBody>
          <a:bodyPr>
            <a:normAutofit/>
          </a:bodyPr>
          <a:lstStyle/>
          <a:p>
            <a:r>
              <a:rPr lang="pt-BR" dirty="0"/>
              <a:t>Modelo reflexivo e formativo</a:t>
            </a:r>
          </a:p>
          <a:p>
            <a:r>
              <a:rPr lang="pt-BR" dirty="0"/>
              <a:t>Validade</a:t>
            </a:r>
          </a:p>
          <a:p>
            <a:pPr lvl="1"/>
            <a:r>
              <a:rPr lang="pt-BR" dirty="0"/>
              <a:t>Um teste é válido para medir um atributo teórico se, e somente se, variações nos atributos causam variação nos resultados observados na medição, por meio dos processos de resposta que o teste elicia  (</a:t>
            </a:r>
            <a:r>
              <a:rPr lang="pt-BR" dirty="0" err="1"/>
              <a:t>Borsboom</a:t>
            </a:r>
            <a:r>
              <a:rPr lang="pt-BR" dirty="0"/>
              <a:t> &amp; </a:t>
            </a:r>
            <a:r>
              <a:rPr lang="pt-BR" dirty="0" err="1"/>
              <a:t>Mellenbergh</a:t>
            </a:r>
            <a:r>
              <a:rPr lang="pt-BR" dirty="0"/>
              <a:t>, 2007).</a:t>
            </a:r>
          </a:p>
          <a:p>
            <a:pPr lvl="1"/>
            <a:r>
              <a:rPr lang="pt-BR" dirty="0"/>
              <a:t>Atributo existe e tem relação causal com as respostas ao teste</a:t>
            </a:r>
          </a:p>
          <a:p>
            <a:r>
              <a:rPr lang="pt-BR" dirty="0"/>
              <a:t>Link causal entre variações no construto -&gt; variações que ocorrerão nas respostas ao teste</a:t>
            </a:r>
          </a:p>
          <a:p>
            <a:r>
              <a:rPr lang="pt-BR" dirty="0"/>
              <a:t>Validação: </a:t>
            </a:r>
          </a:p>
          <a:p>
            <a:pPr lvl="1"/>
            <a:r>
              <a:rPr lang="pt-BR" dirty="0"/>
              <a:t>testagem da hipótese do link causal entre as variações teóricas no atributo e as respostas ao teste</a:t>
            </a:r>
          </a:p>
          <a:p>
            <a:r>
              <a:rPr lang="pt-BR" dirty="0" err="1"/>
              <a:t>Unidimensionalidade</a:t>
            </a:r>
            <a:r>
              <a:rPr lang="pt-BR" dirty="0"/>
              <a:t> / causalidade / modelos reflexivos e formativos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07287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roup 2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282003"/>
              </p:ext>
            </p:extLst>
          </p:nvPr>
        </p:nvGraphicFramePr>
        <p:xfrm>
          <a:off x="609600" y="609600"/>
          <a:ext cx="8153400" cy="4783139"/>
        </p:xfrm>
        <a:graphic>
          <a:graphicData uri="http://schemas.openxmlformats.org/drawingml/2006/table">
            <a:tbl>
              <a:tblPr/>
              <a:tblGrid>
                <a:gridCol w="2716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371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32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Evidência</a:t>
                      </a:r>
                      <a:endParaRPr kumimoji="0" lang="en-US" altLang="x-none" sz="1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2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Definição</a:t>
                      </a:r>
                      <a:endParaRPr kumimoji="0" lang="en-US" altLang="x-none" sz="1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5175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x-none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Evidências baseadas no conteúdo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Levanta dados sobre a representatividade/relevância dos itens (ou escalas) do teste investigando se eles consistem em amostras abrangentes do domínio que se pretende avaliar com o teste.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62113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Evidências baseadas nas relações com variáveis externas</a:t>
                      </a:r>
                      <a:endParaRPr kumimoji="0" lang="en-US" altLang="x-none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charset="0"/>
                        <a:ea typeface="ＭＳ Ｐゴシック" charset="-128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Levanta dados sobre os padrões de correlação entre os escores do teste variáveis externas medindo o mesmo construto ou construtos relacionados (convergência) e com variáveis medindo construtos diferentes (divergência). Também traz dados sobre a capacidade preditiva do teste de outros fatos de interesse direto (critérios externos) que possuem importância por si só e associam-se ao propósito direto do uso do teste (por exemplo, sucesso no trabalho).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74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Evidências baseadas na estrutura interna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Levanta dados sobre a estrutura das correlações entre itens avaliando o mesmo construto e também sobre as correlações entre subtestes avaliando construtos similares.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5938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Evidências baseadas no processo de resposta.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Levanta dados sobre os processos mentais envolvidos na realização das tarefas propostas pelo teste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93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Evidências baseadas nas conseqüências da testagem.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Verdana" charset="0"/>
                          <a:ea typeface="ＭＳ Ｐゴシック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defRPr sz="14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defRPr sz="12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000">
                          <a:solidFill>
                            <a:schemeClr val="tx1"/>
                          </a:solidFill>
                          <a:latin typeface="Verdana" charset="0"/>
                          <a:ea typeface="Arial" charset="0"/>
                          <a:cs typeface="Arial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Examina as </a:t>
                      </a:r>
                      <a:r>
                        <a:rPr kumimoji="0" lang="pt-BR" altLang="x-none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conseqüências</a:t>
                      </a:r>
                      <a:r>
                        <a:rPr kumimoji="0" lang="pt-BR" altLang="x-none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charset="0"/>
                          <a:ea typeface="ＭＳ Ｐゴシック" charset="-128"/>
                        </a:rPr>
                        <a:t> sociais intencionais e não intencionais do uso do teste para verificar se sua utilização está surtindo os efeitos desejados de acordo com o propósito para o qual foi criado.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ext Box 26"/>
          <p:cNvSpPr txBox="1">
            <a:spLocks noChangeArrowheads="1"/>
          </p:cNvSpPr>
          <p:nvPr/>
        </p:nvSpPr>
        <p:spPr bwMode="auto">
          <a:xfrm>
            <a:off x="304800" y="5791200"/>
            <a:ext cx="8610600" cy="63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GB" altLang="x-none" sz="1200" dirty="0">
                <a:latin typeface="Tahoma" charset="0"/>
              </a:rPr>
              <a:t>American Educational </a:t>
            </a:r>
            <a:r>
              <a:rPr lang="en-GB" altLang="x-none" sz="1200" dirty="0" err="1">
                <a:latin typeface="Tahoma" charset="0"/>
              </a:rPr>
              <a:t>Researc</a:t>
            </a:r>
            <a:r>
              <a:rPr lang="en-US" altLang="x-none" sz="1200" dirty="0">
                <a:latin typeface="Tahoma" charset="0"/>
              </a:rPr>
              <a:t>h Association, American Psychological Association, Nacional </a:t>
            </a:r>
            <a:r>
              <a:rPr lang="en-US" altLang="x-none" sz="1200" dirty="0" err="1">
                <a:latin typeface="Tahoma" charset="0"/>
              </a:rPr>
              <a:t>Concil</a:t>
            </a:r>
            <a:r>
              <a:rPr lang="en-US" altLang="x-none" sz="1200">
                <a:latin typeface="Tahoma" charset="0"/>
              </a:rPr>
              <a:t> on Measurement in Education (1999). </a:t>
            </a:r>
            <a:r>
              <a:rPr lang="en-US" altLang="x-none" sz="1200" i="1" dirty="0">
                <a:latin typeface="Tahoma" charset="0"/>
              </a:rPr>
              <a:t>Standards for Educational and Psychological Testing</a:t>
            </a:r>
            <a:r>
              <a:rPr lang="en-US" altLang="x-none" sz="1200" dirty="0">
                <a:latin typeface="Tahoma" charset="0"/>
              </a:rPr>
              <a:t>. Washington, DC: American Educational Research Association</a:t>
            </a:r>
          </a:p>
        </p:txBody>
      </p:sp>
    </p:spTree>
    <p:extLst>
      <p:ext uri="{BB962C8B-B14F-4D97-AF65-F5344CB8AC3E}">
        <p14:creationId xmlns:p14="http://schemas.microsoft.com/office/powerpoint/2010/main" val="1652673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ChangeArrowheads="1"/>
          </p:cNvSpPr>
          <p:nvPr/>
        </p:nvSpPr>
        <p:spPr bwMode="auto">
          <a:xfrm>
            <a:off x="304800" y="714375"/>
            <a:ext cx="3429000" cy="6858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pt-BR" altLang="x-none" sz="1200">
                <a:latin typeface="Verdana" charset="0"/>
              </a:rPr>
              <a:t>Validade de </a:t>
            </a:r>
            <a:r>
              <a:rPr lang="pt-BR" altLang="x-none" sz="1200" b="1">
                <a:latin typeface="Verdana" charset="0"/>
              </a:rPr>
              <a:t>Conteúdo</a:t>
            </a:r>
          </a:p>
        </p:txBody>
      </p:sp>
      <p:sp>
        <p:nvSpPr>
          <p:cNvPr id="3" name="Oval 13"/>
          <p:cNvSpPr>
            <a:spLocks noChangeArrowheads="1"/>
          </p:cNvSpPr>
          <p:nvPr/>
        </p:nvSpPr>
        <p:spPr bwMode="auto">
          <a:xfrm>
            <a:off x="5105400" y="685800"/>
            <a:ext cx="3143250" cy="838200"/>
          </a:xfrm>
          <a:prstGeom prst="ellipse">
            <a:avLst/>
          </a:prstGeom>
          <a:solidFill>
            <a:srgbClr val="BFB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pt-BR" altLang="x-none" sz="1200">
                <a:latin typeface="Verdana" charset="0"/>
              </a:rPr>
              <a:t>Evidências baseadas no </a:t>
            </a:r>
          </a:p>
          <a:p>
            <a:pPr algn="ctr" eaLnBrk="1" hangingPunct="1"/>
            <a:r>
              <a:rPr lang="pt-BR" altLang="x-none" sz="1200">
                <a:latin typeface="Verdana" charset="0"/>
              </a:rPr>
              <a:t>Conteúdo</a:t>
            </a:r>
          </a:p>
          <a:p>
            <a:pPr algn="ctr" eaLnBrk="1" hangingPunct="1"/>
            <a:endParaRPr lang="pt-BR" altLang="x-none" sz="1200">
              <a:latin typeface="Verdana" charset="0"/>
            </a:endParaRPr>
          </a:p>
        </p:txBody>
      </p:sp>
      <p:sp>
        <p:nvSpPr>
          <p:cNvPr id="4" name="Rectangle 15"/>
          <p:cNvSpPr>
            <a:spLocks noChangeArrowheads="1"/>
          </p:cNvSpPr>
          <p:nvPr/>
        </p:nvSpPr>
        <p:spPr bwMode="auto">
          <a:xfrm>
            <a:off x="304800" y="1628775"/>
            <a:ext cx="3429000" cy="1066800"/>
          </a:xfrm>
          <a:prstGeom prst="rect">
            <a:avLst/>
          </a:prstGeom>
          <a:solidFill>
            <a:srgbClr val="FF9FE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pt-BR" altLang="x-none" sz="1200" dirty="0">
                <a:latin typeface="Verdana" charset="0"/>
              </a:rPr>
              <a:t>Validade de </a:t>
            </a:r>
            <a:r>
              <a:rPr lang="pt-BR" altLang="x-none" sz="1200" b="1" dirty="0">
                <a:latin typeface="Verdana" charset="0"/>
              </a:rPr>
              <a:t>Critério</a:t>
            </a:r>
          </a:p>
          <a:p>
            <a:pPr algn="ctr" eaLnBrk="1" hangingPunct="1"/>
            <a:r>
              <a:rPr lang="pt-BR" altLang="x-none" sz="1200" dirty="0">
                <a:latin typeface="Verdana" charset="0"/>
              </a:rPr>
              <a:t>Previsão do Critério/ (</a:t>
            </a:r>
            <a:r>
              <a:rPr lang="ja-JP" altLang="pt-BR" sz="1200" dirty="0">
                <a:latin typeface="Verdana" charset="0"/>
              </a:rPr>
              <a:t>“</a:t>
            </a:r>
            <a:r>
              <a:rPr lang="pt-BR" altLang="ja-JP" sz="1200" dirty="0">
                <a:latin typeface="Verdana" charset="0"/>
              </a:rPr>
              <a:t>Preditiva</a:t>
            </a:r>
            <a:r>
              <a:rPr lang="ja-JP" altLang="pt-BR" sz="1200" dirty="0">
                <a:latin typeface="Verdana" charset="0"/>
              </a:rPr>
              <a:t>”</a:t>
            </a:r>
            <a:r>
              <a:rPr lang="pt-BR" altLang="ja-JP" sz="1200" dirty="0">
                <a:latin typeface="Verdana" charset="0"/>
              </a:rPr>
              <a:t>)</a:t>
            </a:r>
          </a:p>
          <a:p>
            <a:pPr algn="ctr" eaLnBrk="1" hangingPunct="1">
              <a:buFontTx/>
              <a:buChar char="-"/>
            </a:pPr>
            <a:r>
              <a:rPr lang="pt-BR" altLang="x-none" sz="1200" dirty="0">
                <a:latin typeface="Verdana" charset="0"/>
              </a:rPr>
              <a:t>Concorrente</a:t>
            </a:r>
          </a:p>
          <a:p>
            <a:pPr algn="ctr" eaLnBrk="1" hangingPunct="1">
              <a:buFontTx/>
              <a:buChar char="-"/>
            </a:pPr>
            <a:r>
              <a:rPr lang="pt-BR" altLang="x-none" sz="1200" dirty="0">
                <a:latin typeface="Verdana" charset="0"/>
              </a:rPr>
              <a:t>Preditiva</a:t>
            </a:r>
          </a:p>
        </p:txBody>
      </p:sp>
      <p:sp>
        <p:nvSpPr>
          <p:cNvPr id="5" name="Oval 18"/>
          <p:cNvSpPr>
            <a:spLocks noChangeArrowheads="1"/>
          </p:cNvSpPr>
          <p:nvPr/>
        </p:nvSpPr>
        <p:spPr bwMode="auto">
          <a:xfrm>
            <a:off x="5257800" y="1676400"/>
            <a:ext cx="3124200" cy="838200"/>
          </a:xfrm>
          <a:prstGeom prst="ellipse">
            <a:avLst/>
          </a:prstGeom>
          <a:solidFill>
            <a:srgbClr val="6666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pt-BR" altLang="x-none" sz="1200" dirty="0">
                <a:latin typeface="Verdana" charset="0"/>
              </a:rPr>
              <a:t>Evidências baseadas nas relações </a:t>
            </a:r>
          </a:p>
          <a:p>
            <a:pPr algn="ctr" eaLnBrk="1" hangingPunct="1"/>
            <a:r>
              <a:rPr lang="pt-BR" altLang="x-none" sz="1200" dirty="0">
                <a:latin typeface="Verdana" charset="0"/>
              </a:rPr>
              <a:t>com  variáveis externas</a:t>
            </a:r>
          </a:p>
        </p:txBody>
      </p:sp>
      <p:sp>
        <p:nvSpPr>
          <p:cNvPr id="6" name="Rectangle 20"/>
          <p:cNvSpPr>
            <a:spLocks noChangeArrowheads="1"/>
          </p:cNvSpPr>
          <p:nvPr/>
        </p:nvSpPr>
        <p:spPr bwMode="auto">
          <a:xfrm>
            <a:off x="304800" y="2847975"/>
            <a:ext cx="3429000" cy="533400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pt-BR" altLang="x-none" sz="1200">
              <a:latin typeface="Verdana" charset="0"/>
            </a:endParaRPr>
          </a:p>
          <a:p>
            <a:pPr eaLnBrk="1" hangingPunct="1"/>
            <a:r>
              <a:rPr lang="pt-BR" altLang="x-none" sz="1200">
                <a:latin typeface="Verdana" charset="0"/>
              </a:rPr>
              <a:t>Validade de </a:t>
            </a:r>
            <a:r>
              <a:rPr lang="pt-BR" altLang="x-none" sz="1200" b="1">
                <a:latin typeface="Verdana" charset="0"/>
              </a:rPr>
              <a:t>Construto</a:t>
            </a:r>
          </a:p>
          <a:p>
            <a:pPr eaLnBrk="1" hangingPunct="1"/>
            <a:r>
              <a:rPr lang="pt-BR" altLang="x-none" sz="1200">
                <a:latin typeface="Verdana" charset="0"/>
                <a:sym typeface="Wingdings" charset="2"/>
              </a:rPr>
              <a:t> </a:t>
            </a:r>
          </a:p>
          <a:p>
            <a:pPr eaLnBrk="1" hangingPunct="1"/>
            <a:r>
              <a:rPr lang="pt-BR" altLang="x-none" sz="1200">
                <a:latin typeface="Verdana" charset="0"/>
                <a:sym typeface="Wingdings" charset="2"/>
              </a:rPr>
              <a:t> </a:t>
            </a:r>
          </a:p>
        </p:txBody>
      </p:sp>
      <p:sp>
        <p:nvSpPr>
          <p:cNvPr id="7" name="Oval 45"/>
          <p:cNvSpPr>
            <a:spLocks noChangeArrowheads="1"/>
          </p:cNvSpPr>
          <p:nvPr/>
        </p:nvSpPr>
        <p:spPr bwMode="auto">
          <a:xfrm>
            <a:off x="5334000" y="2895600"/>
            <a:ext cx="3124200" cy="838200"/>
          </a:xfrm>
          <a:prstGeom prst="ellipse">
            <a:avLst/>
          </a:prstGeom>
          <a:solidFill>
            <a:srgbClr val="3399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endParaRPr lang="pt-BR" altLang="x-none" sz="1200" dirty="0">
              <a:latin typeface="Verdana" charset="0"/>
            </a:endParaRPr>
          </a:p>
          <a:p>
            <a:pPr algn="ctr" eaLnBrk="1" hangingPunct="1"/>
            <a:r>
              <a:rPr lang="pt-BR" altLang="x-none" sz="1200" dirty="0">
                <a:latin typeface="Verdana" charset="0"/>
              </a:rPr>
              <a:t>Evidências baseadas na </a:t>
            </a:r>
          </a:p>
          <a:p>
            <a:pPr algn="ctr" eaLnBrk="1" hangingPunct="1"/>
            <a:r>
              <a:rPr lang="pt-BR" altLang="x-none" sz="1200" dirty="0">
                <a:latin typeface="Verdana" charset="0"/>
              </a:rPr>
              <a:t>estrutura interna</a:t>
            </a:r>
          </a:p>
          <a:p>
            <a:pPr algn="ctr" eaLnBrk="1" hangingPunct="1"/>
            <a:endParaRPr lang="pt-BR" altLang="x-none" sz="1200" dirty="0">
              <a:latin typeface="Verdana" charset="0"/>
            </a:endParaRPr>
          </a:p>
        </p:txBody>
      </p:sp>
      <p:sp>
        <p:nvSpPr>
          <p:cNvPr id="8" name="Oval 50"/>
          <p:cNvSpPr>
            <a:spLocks noChangeArrowheads="1"/>
          </p:cNvSpPr>
          <p:nvPr/>
        </p:nvSpPr>
        <p:spPr bwMode="auto">
          <a:xfrm>
            <a:off x="5257800" y="4114800"/>
            <a:ext cx="3352800" cy="866775"/>
          </a:xfrm>
          <a:prstGeom prst="ellipse">
            <a:avLst/>
          </a:prstGeom>
          <a:solidFill>
            <a:srgbClr val="FFFF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endParaRPr lang="pt-BR" altLang="x-none" sz="1200">
              <a:latin typeface="Verdana" charset="0"/>
            </a:endParaRPr>
          </a:p>
          <a:p>
            <a:pPr algn="ctr" eaLnBrk="1" hangingPunct="1"/>
            <a:endParaRPr lang="pt-BR" altLang="x-none" sz="1200">
              <a:latin typeface="Verdana" charset="0"/>
            </a:endParaRPr>
          </a:p>
          <a:p>
            <a:pPr algn="ctr" eaLnBrk="1" hangingPunct="1"/>
            <a:r>
              <a:rPr lang="pt-BR" altLang="x-none" sz="1200">
                <a:latin typeface="Verdana" charset="0"/>
              </a:rPr>
              <a:t>Evidências  baseadas</a:t>
            </a:r>
          </a:p>
          <a:p>
            <a:pPr algn="ctr" eaLnBrk="1" hangingPunct="1"/>
            <a:r>
              <a:rPr lang="pt-BR" altLang="x-none" sz="1200">
                <a:latin typeface="Verdana" charset="0"/>
              </a:rPr>
              <a:t> no  processo de </a:t>
            </a:r>
          </a:p>
          <a:p>
            <a:pPr algn="ctr" eaLnBrk="1" hangingPunct="1"/>
            <a:r>
              <a:rPr lang="pt-BR" altLang="x-none" sz="1200">
                <a:latin typeface="Verdana" charset="0"/>
              </a:rPr>
              <a:t>resposta. </a:t>
            </a:r>
          </a:p>
          <a:p>
            <a:pPr algn="ctr" eaLnBrk="1" hangingPunct="1"/>
            <a:endParaRPr lang="pt-BR" altLang="x-none" sz="1200">
              <a:latin typeface="Verdana" charset="0"/>
            </a:endParaRPr>
          </a:p>
          <a:p>
            <a:pPr algn="ctr" eaLnBrk="1" hangingPunct="1"/>
            <a:endParaRPr lang="pt-BR" altLang="x-none" sz="1200">
              <a:latin typeface="Verdana" charset="0"/>
            </a:endParaRPr>
          </a:p>
        </p:txBody>
      </p:sp>
      <p:sp>
        <p:nvSpPr>
          <p:cNvPr id="9" name="Oval 51"/>
          <p:cNvSpPr>
            <a:spLocks noChangeArrowheads="1"/>
          </p:cNvSpPr>
          <p:nvPr/>
        </p:nvSpPr>
        <p:spPr bwMode="auto">
          <a:xfrm>
            <a:off x="5257800" y="5334000"/>
            <a:ext cx="3429000" cy="809625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endParaRPr lang="pt-BR" altLang="x-none" sz="1200">
              <a:latin typeface="Verdana" charset="0"/>
            </a:endParaRPr>
          </a:p>
          <a:p>
            <a:pPr algn="ctr" eaLnBrk="1" hangingPunct="1"/>
            <a:r>
              <a:rPr lang="pt-BR" altLang="x-none" sz="1200">
                <a:latin typeface="Verdana" charset="0"/>
              </a:rPr>
              <a:t>Evidências baseadas nas </a:t>
            </a:r>
          </a:p>
          <a:p>
            <a:pPr algn="ctr" eaLnBrk="1" hangingPunct="1"/>
            <a:r>
              <a:rPr lang="pt-BR" altLang="x-none" sz="1200">
                <a:latin typeface="Verdana" charset="0"/>
              </a:rPr>
              <a:t>conseqüências da testagem. </a:t>
            </a:r>
          </a:p>
          <a:p>
            <a:pPr algn="ctr" eaLnBrk="1" hangingPunct="1"/>
            <a:endParaRPr lang="pt-BR" altLang="x-none" sz="1200">
              <a:latin typeface="Verdana" charset="0"/>
            </a:endParaRPr>
          </a:p>
        </p:txBody>
      </p:sp>
      <p:sp>
        <p:nvSpPr>
          <p:cNvPr id="10" name="Rectangle 55"/>
          <p:cNvSpPr>
            <a:spLocks noChangeArrowheads="1"/>
          </p:cNvSpPr>
          <p:nvPr/>
        </p:nvSpPr>
        <p:spPr bwMode="auto">
          <a:xfrm>
            <a:off x="609600" y="4524375"/>
            <a:ext cx="3124200" cy="228600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pt-BR" altLang="x-none" sz="1200">
                <a:latin typeface="Verdana" charset="0"/>
              </a:rPr>
              <a:t>  Análise fatorial/ Consistência interna</a:t>
            </a:r>
          </a:p>
        </p:txBody>
      </p:sp>
      <p:sp>
        <p:nvSpPr>
          <p:cNvPr id="11" name="Rectangle 56"/>
          <p:cNvSpPr>
            <a:spLocks noChangeArrowheads="1"/>
          </p:cNvSpPr>
          <p:nvPr/>
        </p:nvSpPr>
        <p:spPr bwMode="auto">
          <a:xfrm>
            <a:off x="609600" y="3457575"/>
            <a:ext cx="3124200" cy="990600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just" eaLnBrk="1" hangingPunct="1"/>
            <a:r>
              <a:rPr lang="pt-BR" altLang="x-none" sz="1200">
                <a:latin typeface="Verdana" charset="0"/>
              </a:rPr>
              <a:t>  Mudanças  desenvolvimentais</a:t>
            </a:r>
          </a:p>
          <a:p>
            <a:pPr algn="just" eaLnBrk="1" hangingPunct="1"/>
            <a:r>
              <a:rPr lang="pt-BR" altLang="x-none" sz="1200">
                <a:latin typeface="Verdana" charset="0"/>
              </a:rPr>
              <a:t>  Correlações com outros testes</a:t>
            </a:r>
          </a:p>
          <a:p>
            <a:pPr algn="just" eaLnBrk="1" hangingPunct="1"/>
            <a:r>
              <a:rPr lang="pt-BR" altLang="x-none" sz="1200">
                <a:latin typeface="Verdana" charset="0"/>
              </a:rPr>
              <a:t>  Validade convergente – discriminante</a:t>
            </a:r>
          </a:p>
          <a:p>
            <a:pPr algn="just" eaLnBrk="1" hangingPunct="1"/>
            <a:r>
              <a:rPr lang="pt-BR" altLang="x-none" sz="1200">
                <a:latin typeface="Verdana" charset="0"/>
              </a:rPr>
              <a:t>  Intervenções experimentais  </a:t>
            </a:r>
          </a:p>
          <a:p>
            <a:pPr algn="just" eaLnBrk="1" hangingPunct="1"/>
            <a:r>
              <a:rPr lang="pt-BR" altLang="x-none" sz="1200">
                <a:latin typeface="Verdana" charset="0"/>
              </a:rPr>
              <a:t>  Modelagem de equação estrutural</a:t>
            </a:r>
          </a:p>
        </p:txBody>
      </p:sp>
      <p:sp>
        <p:nvSpPr>
          <p:cNvPr id="12" name="Rectangle 57"/>
          <p:cNvSpPr>
            <a:spLocks noChangeArrowheads="1"/>
          </p:cNvSpPr>
          <p:nvPr/>
        </p:nvSpPr>
        <p:spPr bwMode="auto">
          <a:xfrm>
            <a:off x="609600" y="4829175"/>
            <a:ext cx="3124200" cy="304800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pt-BR" altLang="x-none" sz="1200">
                <a:latin typeface="Verdana" charset="0"/>
              </a:rPr>
              <a:t>Psicologia Cognitiva </a:t>
            </a:r>
          </a:p>
        </p:txBody>
      </p:sp>
      <p:cxnSp>
        <p:nvCxnSpPr>
          <p:cNvPr id="13" name="AutoShape 62"/>
          <p:cNvCxnSpPr>
            <a:cxnSpLocks noChangeShapeType="1"/>
          </p:cNvCxnSpPr>
          <p:nvPr/>
        </p:nvCxnSpPr>
        <p:spPr bwMode="auto">
          <a:xfrm flipV="1">
            <a:off x="3733800" y="4548188"/>
            <a:ext cx="1524000" cy="433387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AutoShape 65"/>
          <p:cNvCxnSpPr>
            <a:cxnSpLocks noChangeShapeType="1"/>
          </p:cNvCxnSpPr>
          <p:nvPr/>
        </p:nvCxnSpPr>
        <p:spPr bwMode="auto">
          <a:xfrm flipV="1">
            <a:off x="3733800" y="3314700"/>
            <a:ext cx="1600200" cy="1323975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" name="AutoShape 66"/>
          <p:cNvCxnSpPr>
            <a:cxnSpLocks noChangeShapeType="1"/>
          </p:cNvCxnSpPr>
          <p:nvPr/>
        </p:nvCxnSpPr>
        <p:spPr bwMode="auto">
          <a:xfrm flipV="1">
            <a:off x="3733800" y="2095500"/>
            <a:ext cx="1524000" cy="66675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AutoShape 67"/>
          <p:cNvCxnSpPr>
            <a:cxnSpLocks noChangeShapeType="1"/>
          </p:cNvCxnSpPr>
          <p:nvPr/>
        </p:nvCxnSpPr>
        <p:spPr bwMode="auto">
          <a:xfrm>
            <a:off x="3733800" y="1057275"/>
            <a:ext cx="1371600" cy="47625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" name="AutoShape 69"/>
          <p:cNvCxnSpPr>
            <a:cxnSpLocks noChangeShapeType="1"/>
          </p:cNvCxnSpPr>
          <p:nvPr/>
        </p:nvCxnSpPr>
        <p:spPr bwMode="auto">
          <a:xfrm flipV="1">
            <a:off x="3733800" y="2095500"/>
            <a:ext cx="1524000" cy="1857375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Text Box 70"/>
          <p:cNvSpPr txBox="1">
            <a:spLocks noChangeArrowheads="1"/>
          </p:cNvSpPr>
          <p:nvPr/>
        </p:nvSpPr>
        <p:spPr bwMode="auto">
          <a:xfrm>
            <a:off x="990600" y="152400"/>
            <a:ext cx="23050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pt-BR" altLang="x-none" sz="1600">
                <a:latin typeface="Times New Roman" charset="0"/>
              </a:rPr>
              <a:t>Anastasi &amp; Urbina (1997)</a:t>
            </a:r>
            <a:endParaRPr lang="en-US" altLang="x-none" sz="1600">
              <a:latin typeface="Times New Roman" charset="0"/>
            </a:endParaRPr>
          </a:p>
        </p:txBody>
      </p:sp>
      <p:sp>
        <p:nvSpPr>
          <p:cNvPr id="19" name="Text Box 71"/>
          <p:cNvSpPr txBox="1">
            <a:spLocks noChangeArrowheads="1"/>
          </p:cNvSpPr>
          <p:nvPr/>
        </p:nvSpPr>
        <p:spPr bwMode="auto">
          <a:xfrm>
            <a:off x="5410200" y="228600"/>
            <a:ext cx="26130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pt-BR" altLang="x-none" sz="1600">
                <a:latin typeface="Times New Roman" charset="0"/>
              </a:rPr>
              <a:t>AERA, APA e NCME (1999)</a:t>
            </a:r>
            <a:endParaRPr lang="en-US" altLang="x-none" sz="160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684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4"/>
          <p:cNvSpPr>
            <a:spLocks noChangeArrowheads="1"/>
          </p:cNvSpPr>
          <p:nvPr/>
        </p:nvSpPr>
        <p:spPr bwMode="auto">
          <a:xfrm>
            <a:off x="3124200" y="1447800"/>
            <a:ext cx="4648200" cy="2209800"/>
          </a:xfrm>
          <a:prstGeom prst="roundRect">
            <a:avLst>
              <a:gd name="adj" fmla="val 16667"/>
            </a:avLst>
          </a:prstGeom>
          <a:solidFill>
            <a:srgbClr val="C5E2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pt-BR" altLang="x-none" sz="1200">
                <a:latin typeface="Verdana" charset="0"/>
              </a:rPr>
              <a:t>Variáveis de critério</a:t>
            </a:r>
          </a:p>
          <a:p>
            <a:pPr lvl="1" eaLnBrk="1" hangingPunct="1"/>
            <a:r>
              <a:rPr lang="pt-BR" altLang="x-none" sz="1200">
                <a:latin typeface="Verdana" charset="0"/>
              </a:rPr>
              <a:t>Rendimento acadêmico, desempenho </a:t>
            </a:r>
          </a:p>
          <a:p>
            <a:pPr lvl="1" eaLnBrk="1" hangingPunct="1"/>
            <a:r>
              <a:rPr lang="pt-BR" altLang="x-none" sz="1200">
                <a:latin typeface="Verdana" charset="0"/>
              </a:rPr>
              <a:t>em treino especializado, desempenho no trabalho,</a:t>
            </a:r>
          </a:p>
          <a:p>
            <a:pPr lvl="1" eaLnBrk="1" hangingPunct="1"/>
            <a:r>
              <a:rPr lang="pt-BR" altLang="x-none" sz="1200">
                <a:latin typeface="Verdana" charset="0"/>
              </a:rPr>
              <a:t>grupos constrastantes, avaliações </a:t>
            </a:r>
          </a:p>
          <a:p>
            <a:pPr eaLnBrk="1" hangingPunct="1"/>
            <a:r>
              <a:rPr lang="pt-BR" altLang="x-none" sz="1200">
                <a:latin typeface="Verdana" charset="0"/>
              </a:rPr>
              <a:t>Testes medindo o mesmo construto</a:t>
            </a:r>
          </a:p>
          <a:p>
            <a:pPr eaLnBrk="1" hangingPunct="1"/>
            <a:r>
              <a:rPr lang="pt-BR" altLang="x-none" sz="1200">
                <a:latin typeface="Verdana" charset="0"/>
              </a:rPr>
              <a:t>Teste medindo construtos relacionados</a:t>
            </a:r>
          </a:p>
          <a:p>
            <a:pPr eaLnBrk="1" hangingPunct="1"/>
            <a:r>
              <a:rPr lang="pt-BR" altLang="x-none" sz="1200">
                <a:latin typeface="Verdana" charset="0"/>
              </a:rPr>
              <a:t>Testes medindo construtos diferentes</a:t>
            </a:r>
          </a:p>
          <a:p>
            <a:pPr eaLnBrk="1" hangingPunct="1"/>
            <a:r>
              <a:rPr lang="pt-BR" altLang="x-none" sz="1200">
                <a:latin typeface="Verdana" charset="0"/>
              </a:rPr>
              <a:t>         </a:t>
            </a:r>
          </a:p>
          <a:p>
            <a:pPr eaLnBrk="1" hangingPunct="1"/>
            <a:r>
              <a:rPr lang="pt-BR" altLang="x-none" sz="1200">
                <a:latin typeface="Verdana" charset="0"/>
              </a:rPr>
              <a:t>Concorrente/Preditiva</a:t>
            </a:r>
          </a:p>
          <a:p>
            <a:pPr eaLnBrk="1" hangingPunct="1"/>
            <a:r>
              <a:rPr lang="pt-BR" altLang="x-none" sz="1200">
                <a:latin typeface="Verdana" charset="0"/>
              </a:rPr>
              <a:t>Convergente/Discriminante </a:t>
            </a:r>
          </a:p>
        </p:txBody>
      </p:sp>
      <p:sp>
        <p:nvSpPr>
          <p:cNvPr id="3" name="Oval 6"/>
          <p:cNvSpPr>
            <a:spLocks noChangeArrowheads="1"/>
          </p:cNvSpPr>
          <p:nvPr/>
        </p:nvSpPr>
        <p:spPr bwMode="auto">
          <a:xfrm>
            <a:off x="533400" y="381000"/>
            <a:ext cx="3505200" cy="838200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pt-BR" altLang="x-none" sz="1200" dirty="0">
                <a:latin typeface="Verdana" charset="0"/>
              </a:rPr>
              <a:t>Evidências baseadas nas relações </a:t>
            </a:r>
          </a:p>
          <a:p>
            <a:pPr algn="ctr" eaLnBrk="1" hangingPunct="1"/>
            <a:r>
              <a:rPr lang="pt-BR" altLang="x-none" sz="1200" dirty="0">
                <a:latin typeface="Verdana" charset="0"/>
              </a:rPr>
              <a:t>com </a:t>
            </a:r>
            <a:r>
              <a:rPr lang="pt-BR" altLang="x-none" sz="1200" b="1" dirty="0">
                <a:latin typeface="Verdana" charset="0"/>
              </a:rPr>
              <a:t>variáveis externas</a:t>
            </a:r>
          </a:p>
        </p:txBody>
      </p:sp>
      <p:sp>
        <p:nvSpPr>
          <p:cNvPr id="4" name="AutoShape 5"/>
          <p:cNvSpPr>
            <a:spLocks noChangeArrowheads="1"/>
          </p:cNvSpPr>
          <p:nvPr/>
        </p:nvSpPr>
        <p:spPr bwMode="auto">
          <a:xfrm rot="21073054">
            <a:off x="2127250" y="831850"/>
            <a:ext cx="3352800" cy="1143000"/>
          </a:xfrm>
          <a:custGeom>
            <a:avLst/>
            <a:gdLst>
              <a:gd name="T0" fmla="*/ 462001249 w 21600"/>
              <a:gd name="T1" fmla="*/ 11147478 h 21600"/>
              <a:gd name="T2" fmla="*/ 264021358 w 21600"/>
              <a:gd name="T3" fmla="*/ 1682909 h 21600"/>
              <a:gd name="T4" fmla="*/ 439545716 w 21600"/>
              <a:gd name="T5" fmla="*/ 13270018 h 21600"/>
              <a:gd name="T6" fmla="*/ 579700207 w 21600"/>
              <a:gd name="T7" fmla="*/ 37329110 h 21600"/>
              <a:gd name="T8" fmla="*/ 486697570 w 21600"/>
              <a:gd name="T9" fmla="*/ 44676748 h 21600"/>
              <a:gd name="T10" fmla="*/ 423475094 w 21600"/>
              <a:gd name="T11" fmla="*/ 33862486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3163 w 21600"/>
              <a:gd name="T19" fmla="*/ 3163 h 21600"/>
              <a:gd name="T20" fmla="*/ 18437 w 21600"/>
              <a:gd name="T21" fmla="*/ 18437 h 2160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1600" h="21600">
                <a:moveTo>
                  <a:pt x="20228" y="12599"/>
                </a:moveTo>
                <a:cubicBezTo>
                  <a:pt x="20341" y="12006"/>
                  <a:pt x="20399" y="11404"/>
                  <a:pt x="20399" y="10800"/>
                </a:cubicBezTo>
                <a:cubicBezTo>
                  <a:pt x="20399" y="5556"/>
                  <a:pt x="16191" y="1283"/>
                  <a:pt x="10948" y="1202"/>
                </a:cubicBezTo>
                <a:lnTo>
                  <a:pt x="10967" y="1"/>
                </a:lnTo>
                <a:cubicBezTo>
                  <a:pt x="16866" y="92"/>
                  <a:pt x="21600" y="4900"/>
                  <a:pt x="21600" y="10800"/>
                </a:cubicBezTo>
                <a:cubicBezTo>
                  <a:pt x="21600" y="11479"/>
                  <a:pt x="21535" y="12157"/>
                  <a:pt x="21408" y="12825"/>
                </a:cubicBezTo>
                <a:lnTo>
                  <a:pt x="24060" y="13331"/>
                </a:lnTo>
                <a:lnTo>
                  <a:pt x="20200" y="15955"/>
                </a:lnTo>
                <a:lnTo>
                  <a:pt x="17576" y="12093"/>
                </a:lnTo>
                <a:lnTo>
                  <a:pt x="20228" y="12599"/>
                </a:lnTo>
                <a:close/>
              </a:path>
            </a:pathLst>
          </a:cu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5" name="AutoShape 21"/>
          <p:cNvSpPr>
            <a:spLocks noChangeArrowheads="1"/>
          </p:cNvSpPr>
          <p:nvPr/>
        </p:nvSpPr>
        <p:spPr bwMode="auto">
          <a:xfrm>
            <a:off x="152400" y="5562600"/>
            <a:ext cx="8839200" cy="304800"/>
          </a:xfrm>
          <a:prstGeom prst="leftRightArrow">
            <a:avLst>
              <a:gd name="adj1" fmla="val 50000"/>
              <a:gd name="adj2" fmla="val 580000"/>
            </a:avLst>
          </a:prstGeom>
          <a:solidFill>
            <a:srgbClr val="3333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en-US" altLang="x-none" sz="1800"/>
          </a:p>
        </p:txBody>
      </p:sp>
      <p:sp>
        <p:nvSpPr>
          <p:cNvPr id="6" name="Oval 32"/>
          <p:cNvSpPr>
            <a:spLocks noChangeArrowheads="1"/>
          </p:cNvSpPr>
          <p:nvPr/>
        </p:nvSpPr>
        <p:spPr bwMode="auto">
          <a:xfrm>
            <a:off x="609600" y="4800600"/>
            <a:ext cx="990600" cy="6096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en-US" altLang="x-none" sz="1800"/>
          </a:p>
        </p:txBody>
      </p:sp>
      <p:sp>
        <p:nvSpPr>
          <p:cNvPr id="7" name="Oval 33"/>
          <p:cNvSpPr>
            <a:spLocks noChangeArrowheads="1"/>
          </p:cNvSpPr>
          <p:nvPr/>
        </p:nvSpPr>
        <p:spPr bwMode="auto">
          <a:xfrm>
            <a:off x="685800" y="4800600"/>
            <a:ext cx="990600" cy="609600"/>
          </a:xfrm>
          <a:prstGeom prst="ellipse">
            <a:avLst/>
          </a:prstGeom>
          <a:solidFill>
            <a:srgbClr val="808080">
              <a:alpha val="59999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en-US" altLang="x-none" sz="1800"/>
          </a:p>
        </p:txBody>
      </p:sp>
      <p:sp>
        <p:nvSpPr>
          <p:cNvPr id="8" name="Rectangle 34"/>
          <p:cNvSpPr>
            <a:spLocks noChangeArrowheads="1"/>
          </p:cNvSpPr>
          <p:nvPr/>
        </p:nvSpPr>
        <p:spPr bwMode="auto">
          <a:xfrm>
            <a:off x="152400" y="4191000"/>
            <a:ext cx="2924175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pt-BR" altLang="x-none" sz="1200">
                <a:latin typeface="Verdana" charset="0"/>
              </a:rPr>
              <a:t>Testes medindo o mesmo construto</a:t>
            </a:r>
            <a:endParaRPr lang="en-US" altLang="x-none" sz="1200">
              <a:latin typeface="Verdana" charset="0"/>
            </a:endParaRPr>
          </a:p>
        </p:txBody>
      </p:sp>
      <p:sp>
        <p:nvSpPr>
          <p:cNvPr id="9" name="Rectangle 35"/>
          <p:cNvSpPr>
            <a:spLocks noChangeArrowheads="1"/>
          </p:cNvSpPr>
          <p:nvPr/>
        </p:nvSpPr>
        <p:spPr bwMode="auto">
          <a:xfrm>
            <a:off x="5943600" y="4191000"/>
            <a:ext cx="3063875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pt-BR" altLang="x-none" sz="1200">
                <a:latin typeface="Verdana" charset="0"/>
              </a:rPr>
              <a:t>Testes medindo construtos diferentes</a:t>
            </a:r>
            <a:endParaRPr lang="en-US" altLang="x-none" sz="1200">
              <a:latin typeface="Verdana" charset="0"/>
            </a:endParaRPr>
          </a:p>
        </p:txBody>
      </p:sp>
      <p:sp>
        <p:nvSpPr>
          <p:cNvPr id="10" name="Oval 36"/>
          <p:cNvSpPr>
            <a:spLocks noChangeArrowheads="1"/>
          </p:cNvSpPr>
          <p:nvPr/>
        </p:nvSpPr>
        <p:spPr bwMode="auto">
          <a:xfrm>
            <a:off x="6324600" y="4800600"/>
            <a:ext cx="990600" cy="6096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en-US" altLang="x-none" sz="1800"/>
          </a:p>
        </p:txBody>
      </p:sp>
      <p:sp>
        <p:nvSpPr>
          <p:cNvPr id="11" name="Oval 37"/>
          <p:cNvSpPr>
            <a:spLocks noChangeArrowheads="1"/>
          </p:cNvSpPr>
          <p:nvPr/>
        </p:nvSpPr>
        <p:spPr bwMode="auto">
          <a:xfrm>
            <a:off x="7543800" y="4800600"/>
            <a:ext cx="990600" cy="609600"/>
          </a:xfrm>
          <a:prstGeom prst="ellipse">
            <a:avLst/>
          </a:prstGeom>
          <a:solidFill>
            <a:srgbClr val="808080">
              <a:alpha val="59999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en-US" altLang="x-none" sz="1800"/>
          </a:p>
        </p:txBody>
      </p:sp>
      <p:sp>
        <p:nvSpPr>
          <p:cNvPr id="12" name="Oval 38"/>
          <p:cNvSpPr>
            <a:spLocks noChangeArrowheads="1"/>
          </p:cNvSpPr>
          <p:nvPr/>
        </p:nvSpPr>
        <p:spPr bwMode="auto">
          <a:xfrm>
            <a:off x="3810000" y="4953000"/>
            <a:ext cx="990600" cy="6096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en-US" altLang="x-none" sz="1800"/>
          </a:p>
        </p:txBody>
      </p:sp>
      <p:sp>
        <p:nvSpPr>
          <p:cNvPr id="13" name="Oval 39"/>
          <p:cNvSpPr>
            <a:spLocks noChangeArrowheads="1"/>
          </p:cNvSpPr>
          <p:nvPr/>
        </p:nvSpPr>
        <p:spPr bwMode="auto">
          <a:xfrm>
            <a:off x="4343400" y="4953000"/>
            <a:ext cx="990600" cy="609600"/>
          </a:xfrm>
          <a:prstGeom prst="ellipse">
            <a:avLst/>
          </a:prstGeom>
          <a:solidFill>
            <a:srgbClr val="808080">
              <a:alpha val="59999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en-US" altLang="x-none" sz="1800"/>
          </a:p>
        </p:txBody>
      </p:sp>
      <p:sp>
        <p:nvSpPr>
          <p:cNvPr id="14" name="Rectangle 40"/>
          <p:cNvSpPr>
            <a:spLocks noChangeArrowheads="1"/>
          </p:cNvSpPr>
          <p:nvPr/>
        </p:nvSpPr>
        <p:spPr bwMode="auto">
          <a:xfrm>
            <a:off x="3048000" y="4572000"/>
            <a:ext cx="3178175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pt-BR" altLang="x-none" sz="1200">
                <a:latin typeface="Verdana" charset="0"/>
              </a:rPr>
              <a:t>Teste medindo construtos relacionados</a:t>
            </a:r>
          </a:p>
        </p:txBody>
      </p:sp>
    </p:spTree>
    <p:extLst>
      <p:ext uri="{BB962C8B-B14F-4D97-AF65-F5344CB8AC3E}">
        <p14:creationId xmlns:p14="http://schemas.microsoft.com/office/powerpoint/2010/main" val="13147345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17884</TotalTime>
  <Words>2246</Words>
  <Application>Microsoft Macintosh PowerPoint</Application>
  <PresentationFormat>Apresentação na tela (4:3)</PresentationFormat>
  <Paragraphs>562</Paragraphs>
  <Slides>39</Slides>
  <Notes>22</Notes>
  <HiddenSlides>0</HiddenSlides>
  <MMClips>0</MMClips>
  <ScaleCrop>false</ScaleCrop>
  <HeadingPairs>
    <vt:vector size="8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39</vt:i4>
      </vt:variant>
    </vt:vector>
  </HeadingPairs>
  <TitlesOfParts>
    <vt:vector size="48" baseType="lpstr">
      <vt:lpstr>Arial</vt:lpstr>
      <vt:lpstr>Calibri</vt:lpstr>
      <vt:lpstr>Calibri Light</vt:lpstr>
      <vt:lpstr>Tahoma</vt:lpstr>
      <vt:lpstr>Times New Roman</vt:lpstr>
      <vt:lpstr>Tw Cen MT</vt:lpstr>
      <vt:lpstr>Verdana</vt:lpstr>
      <vt:lpstr>Tema do Office</vt:lpstr>
      <vt:lpstr>Microsoft Equation 3.0</vt:lpstr>
      <vt:lpstr>Teoria de Resposta ao Item com R</vt:lpstr>
      <vt:lpstr>Apresentação do PowerPoint</vt:lpstr>
      <vt:lpstr>Apresentação do PowerPoint</vt:lpstr>
      <vt:lpstr>Teoria clássica dos testes</vt:lpstr>
      <vt:lpstr>Validade</vt:lpstr>
      <vt:lpstr>Validade</vt:lpstr>
      <vt:lpstr>Apresentação do PowerPoint</vt:lpstr>
      <vt:lpstr>Apresentação do PowerPoint</vt:lpstr>
      <vt:lpstr>Apresentação do PowerPoint</vt:lpstr>
      <vt:lpstr>Rede nomológica</vt:lpstr>
      <vt:lpstr>Métodos para se estimar precisão</vt:lpstr>
      <vt:lpstr>Paradoxo precisão vs validade (Templin, 2016)</vt:lpstr>
      <vt:lpstr>Normatização</vt:lpstr>
      <vt:lpstr>Apresentação do PowerPoint</vt:lpstr>
      <vt:lpstr>Formulação do modelo</vt:lpstr>
      <vt:lpstr>Apresentação do PowerPoint</vt:lpstr>
      <vt:lpstr>análise de itens e de testes na TCT</vt:lpstr>
      <vt:lpstr>Alfa de Cronbach (Consistência interna)</vt:lpstr>
      <vt:lpstr>Escore Total: Componentes da Variância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TCT e modelagem com equações estruturais</vt:lpstr>
      <vt:lpstr>Apresentação do PowerPoint</vt:lpstr>
      <vt:lpstr>Modelo de medida na CCT versus TRI</vt:lpstr>
      <vt:lpstr>Apresentação do PowerPoint</vt:lpstr>
      <vt:lpstr>EXERCÍCIO 1</vt:lpstr>
      <vt:lpstr>Exercícios</vt:lpstr>
      <vt:lpstr>Slides Adicionais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USF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 </dc:creator>
  <cp:lastModifiedBy>Ricardo Primi</cp:lastModifiedBy>
  <cp:revision>308</cp:revision>
  <dcterms:created xsi:type="dcterms:W3CDTF">2010-08-15T14:56:39Z</dcterms:created>
  <dcterms:modified xsi:type="dcterms:W3CDTF">2021-03-14T21:20:07Z</dcterms:modified>
</cp:coreProperties>
</file>

<file path=docProps/thumbnail.jpeg>
</file>